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147376386" r:id="rId5"/>
    <p:sldId id="2147376385" r:id="rId6"/>
    <p:sldId id="539" r:id="rId7"/>
    <p:sldId id="540" r:id="rId8"/>
    <p:sldId id="545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96" autoAdjust="0"/>
    <p:restoredTop sz="87770" autoAdjust="0"/>
  </p:normalViewPr>
  <p:slideViewPr>
    <p:cSldViewPr snapToGrid="0">
      <p:cViewPr varScale="1">
        <p:scale>
          <a:sx n="97" d="100"/>
          <a:sy n="97" d="100"/>
        </p:scale>
        <p:origin x="12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frid Aardalsbakke Djupvik" userId="c618d134-7c5e-46b9-8581-326484e08bb8" providerId="ADAL" clId="{20F1AB33-A803-459A-B416-11D1A72869D8}"/>
    <pc:docChg chg="undo custSel modSld">
      <pc:chgData name="Jofrid Aardalsbakke Djupvik" userId="c618d134-7c5e-46b9-8581-326484e08bb8" providerId="ADAL" clId="{20F1AB33-A803-459A-B416-11D1A72869D8}" dt="2026-06-12T09:33:49.700" v="572" actId="20577"/>
      <pc:docMkLst>
        <pc:docMk/>
      </pc:docMkLst>
      <pc:sldChg chg="modSp mod">
        <pc:chgData name="Jofrid Aardalsbakke Djupvik" userId="c618d134-7c5e-46b9-8581-326484e08bb8" providerId="ADAL" clId="{20F1AB33-A803-459A-B416-11D1A72869D8}" dt="2026-06-12T09:28:38.415" v="402" actId="20577"/>
        <pc:sldMkLst>
          <pc:docMk/>
          <pc:sldMk cId="406494042" sldId="539"/>
        </pc:sldMkLst>
        <pc:spChg chg="mod">
          <ac:chgData name="Jofrid Aardalsbakke Djupvik" userId="c618d134-7c5e-46b9-8581-326484e08bb8" providerId="ADAL" clId="{20F1AB33-A803-459A-B416-11D1A72869D8}" dt="2026-06-12T09:28:38.415" v="402" actId="20577"/>
          <ac:spMkLst>
            <pc:docMk/>
            <pc:sldMk cId="406494042" sldId="539"/>
            <ac:spMk id="48" creationId="{ACCE80A4-39FB-F8D2-1F18-E96079C1A04B}"/>
          </ac:spMkLst>
        </pc:spChg>
      </pc:sldChg>
      <pc:sldChg chg="addSp delSp modSp mod">
        <pc:chgData name="Jofrid Aardalsbakke Djupvik" userId="c618d134-7c5e-46b9-8581-326484e08bb8" providerId="ADAL" clId="{20F1AB33-A803-459A-B416-11D1A72869D8}" dt="2026-06-10T11:08:33.097" v="260" actId="6549"/>
        <pc:sldMkLst>
          <pc:docMk/>
          <pc:sldMk cId="819976782" sldId="540"/>
        </pc:sldMkLst>
        <pc:spChg chg="mod">
          <ac:chgData name="Jofrid Aardalsbakke Djupvik" userId="c618d134-7c5e-46b9-8581-326484e08bb8" providerId="ADAL" clId="{20F1AB33-A803-459A-B416-11D1A72869D8}" dt="2026-06-10T11:08:33.097" v="260" actId="6549"/>
          <ac:spMkLst>
            <pc:docMk/>
            <pc:sldMk cId="819976782" sldId="540"/>
            <ac:spMk id="23" creationId="{42C95085-0878-BE0C-888E-09DA66209B78}"/>
          </ac:spMkLst>
        </pc:spChg>
        <pc:spChg chg="mod ord">
          <ac:chgData name="Jofrid Aardalsbakke Djupvik" userId="c618d134-7c5e-46b9-8581-326484e08bb8" providerId="ADAL" clId="{20F1AB33-A803-459A-B416-11D1A72869D8}" dt="2026-06-10T11:06:39.545" v="168" actId="113"/>
          <ac:spMkLst>
            <pc:docMk/>
            <pc:sldMk cId="819976782" sldId="540"/>
            <ac:spMk id="24" creationId="{15B952F2-D233-E5FC-999F-972578737349}"/>
          </ac:spMkLst>
        </pc:spChg>
        <pc:spChg chg="mod ord">
          <ac:chgData name="Jofrid Aardalsbakke Djupvik" userId="c618d134-7c5e-46b9-8581-326484e08bb8" providerId="ADAL" clId="{20F1AB33-A803-459A-B416-11D1A72869D8}" dt="2026-06-10T11:03:23.668" v="4" actId="1076"/>
          <ac:spMkLst>
            <pc:docMk/>
            <pc:sldMk cId="819976782" sldId="540"/>
            <ac:spMk id="31" creationId="{60EBA00F-B7E0-BF22-E993-AF34FDE498E1}"/>
          </ac:spMkLst>
        </pc:spChg>
        <pc:spChg chg="add mod">
          <ac:chgData name="Jofrid Aardalsbakke Djupvik" userId="c618d134-7c5e-46b9-8581-326484e08bb8" providerId="ADAL" clId="{20F1AB33-A803-459A-B416-11D1A72869D8}" dt="2026-06-10T11:08:05.311" v="256" actId="20577"/>
          <ac:spMkLst>
            <pc:docMk/>
            <pc:sldMk cId="819976782" sldId="540"/>
            <ac:spMk id="41" creationId="{8C49C142-3687-B312-DD4B-68AECE9EDD4E}"/>
          </ac:spMkLst>
        </pc:spChg>
      </pc:sldChg>
      <pc:sldChg chg="addSp modSp mod">
        <pc:chgData name="Jofrid Aardalsbakke Djupvik" userId="c618d134-7c5e-46b9-8581-326484e08bb8" providerId="ADAL" clId="{20F1AB33-A803-459A-B416-11D1A72869D8}" dt="2026-06-12T09:29:49.061" v="406" actId="1076"/>
        <pc:sldMkLst>
          <pc:docMk/>
          <pc:sldMk cId="2375898067" sldId="545"/>
        </pc:sldMkLst>
        <pc:spChg chg="mod">
          <ac:chgData name="Jofrid Aardalsbakke Djupvik" userId="c618d134-7c5e-46b9-8581-326484e08bb8" providerId="ADAL" clId="{20F1AB33-A803-459A-B416-11D1A72869D8}" dt="2026-06-12T09:29:49.061" v="406" actId="1076"/>
          <ac:spMkLst>
            <pc:docMk/>
            <pc:sldMk cId="2375898067" sldId="545"/>
            <ac:spMk id="38" creationId="{727173FA-2A8E-C962-86EB-3DEE8B200FC9}"/>
          </ac:spMkLst>
        </pc:spChg>
        <pc:spChg chg="add mod">
          <ac:chgData name="Jofrid Aardalsbakke Djupvik" userId="c618d134-7c5e-46b9-8581-326484e08bb8" providerId="ADAL" clId="{20F1AB33-A803-459A-B416-11D1A72869D8}" dt="2026-06-10T11:04:29.828" v="22" actId="14100"/>
          <ac:spMkLst>
            <pc:docMk/>
            <pc:sldMk cId="2375898067" sldId="545"/>
            <ac:spMk id="56" creationId="{69F8FF68-D110-8E99-0530-EBEDA237A18C}"/>
          </ac:spMkLst>
        </pc:spChg>
        <pc:spChg chg="add mod">
          <ac:chgData name="Jofrid Aardalsbakke Djupvik" userId="c618d134-7c5e-46b9-8581-326484e08bb8" providerId="ADAL" clId="{20F1AB33-A803-459A-B416-11D1A72869D8}" dt="2026-06-10T11:05:06.496" v="70" actId="20577"/>
          <ac:spMkLst>
            <pc:docMk/>
            <pc:sldMk cId="2375898067" sldId="545"/>
            <ac:spMk id="63" creationId="{02B2C255-D483-82DD-CDA3-0D37E41B321F}"/>
          </ac:spMkLst>
        </pc:spChg>
      </pc:sldChg>
      <pc:sldChg chg="addSp delSp modSp mod">
        <pc:chgData name="Jofrid Aardalsbakke Djupvik" userId="c618d134-7c5e-46b9-8581-326484e08bb8" providerId="ADAL" clId="{20F1AB33-A803-459A-B416-11D1A72869D8}" dt="2026-06-12T09:33:08.716" v="540" actId="20577"/>
        <pc:sldMkLst>
          <pc:docMk/>
          <pc:sldMk cId="2846596173" sldId="2147376385"/>
        </pc:sldMkLst>
        <pc:spChg chg="mod">
          <ac:chgData name="Jofrid Aardalsbakke Djupvik" userId="c618d134-7c5e-46b9-8581-326484e08bb8" providerId="ADAL" clId="{20F1AB33-A803-459A-B416-11D1A72869D8}" dt="2026-06-10T11:11:29.854" v="349" actId="1076"/>
          <ac:spMkLst>
            <pc:docMk/>
            <pc:sldMk cId="2846596173" sldId="2147376385"/>
            <ac:spMk id="4" creationId="{955F8142-643A-F3D9-9B56-2368122A719C}"/>
          </ac:spMkLst>
        </pc:spChg>
        <pc:spChg chg="mod">
          <ac:chgData name="Jofrid Aardalsbakke Djupvik" userId="c618d134-7c5e-46b9-8581-326484e08bb8" providerId="ADAL" clId="{20F1AB33-A803-459A-B416-11D1A72869D8}" dt="2026-06-10T11:11:19.169" v="347" actId="14100"/>
          <ac:spMkLst>
            <pc:docMk/>
            <pc:sldMk cId="2846596173" sldId="2147376385"/>
            <ac:spMk id="5" creationId="{92F05F9D-5583-452D-B852-B64803F5B6B2}"/>
          </ac:spMkLst>
        </pc:spChg>
        <pc:spChg chg="mod">
          <ac:chgData name="Jofrid Aardalsbakke Djupvik" userId="c618d134-7c5e-46b9-8581-326484e08bb8" providerId="ADAL" clId="{20F1AB33-A803-459A-B416-11D1A72869D8}" dt="2026-06-10T11:11:15.418" v="346" actId="14100"/>
          <ac:spMkLst>
            <pc:docMk/>
            <pc:sldMk cId="2846596173" sldId="2147376385"/>
            <ac:spMk id="6" creationId="{2835B544-9770-4344-979E-10A3B92C9E4E}"/>
          </ac:spMkLst>
        </pc:spChg>
        <pc:spChg chg="add del mod">
          <ac:chgData name="Jofrid Aardalsbakke Djupvik" userId="c618d134-7c5e-46b9-8581-326484e08bb8" providerId="ADAL" clId="{20F1AB33-A803-459A-B416-11D1A72869D8}" dt="2026-06-10T11:11:41.610" v="352" actId="14100"/>
          <ac:spMkLst>
            <pc:docMk/>
            <pc:sldMk cId="2846596173" sldId="2147376385"/>
            <ac:spMk id="21" creationId="{F0FAD790-426C-6E50-9863-1D4280FEE627}"/>
          </ac:spMkLst>
        </pc:spChg>
        <pc:spChg chg="mod">
          <ac:chgData name="Jofrid Aardalsbakke Djupvik" userId="c618d134-7c5e-46b9-8581-326484e08bb8" providerId="ADAL" clId="{20F1AB33-A803-459A-B416-11D1A72869D8}" dt="2026-06-10T11:11:01.584" v="343" actId="14100"/>
          <ac:spMkLst>
            <pc:docMk/>
            <pc:sldMk cId="2846596173" sldId="2147376385"/>
            <ac:spMk id="22" creationId="{0E2B536A-0113-99B9-FE4B-C80AF017559C}"/>
          </ac:spMkLst>
        </pc:spChg>
        <pc:spChg chg="add">
          <ac:chgData name="Jofrid Aardalsbakke Djupvik" userId="c618d134-7c5e-46b9-8581-326484e08bb8" providerId="ADAL" clId="{20F1AB33-A803-459A-B416-11D1A72869D8}" dt="2026-06-12T09:27:27.246" v="370" actId="22"/>
          <ac:spMkLst>
            <pc:docMk/>
            <pc:sldMk cId="2846596173" sldId="2147376385"/>
            <ac:spMk id="32" creationId="{B1FC8983-9FB1-D71C-0353-EB61D28D00E2}"/>
          </ac:spMkLst>
        </pc:spChg>
        <pc:spChg chg="mod">
          <ac:chgData name="Jofrid Aardalsbakke Djupvik" userId="c618d134-7c5e-46b9-8581-326484e08bb8" providerId="ADAL" clId="{20F1AB33-A803-459A-B416-11D1A72869D8}" dt="2026-06-10T11:10:57.033" v="342" actId="14100"/>
          <ac:spMkLst>
            <pc:docMk/>
            <pc:sldMk cId="2846596173" sldId="2147376385"/>
            <ac:spMk id="34" creationId="{5B2AC0EE-B8CE-5AB2-6601-250F0E7DBA4F}"/>
          </ac:spMkLst>
        </pc:spChg>
        <pc:spChg chg="add mod">
          <ac:chgData name="Jofrid Aardalsbakke Djupvik" userId="c618d134-7c5e-46b9-8581-326484e08bb8" providerId="ADAL" clId="{20F1AB33-A803-459A-B416-11D1A72869D8}" dt="2026-06-12T09:27:53.869" v="374" actId="1076"/>
          <ac:spMkLst>
            <pc:docMk/>
            <pc:sldMk cId="2846596173" sldId="2147376385"/>
            <ac:spMk id="36" creationId="{92E1347B-CD45-779E-0658-A6CE0E20D287}"/>
          </ac:spMkLst>
        </pc:spChg>
        <pc:spChg chg="add mod">
          <ac:chgData name="Jofrid Aardalsbakke Djupvik" userId="c618d134-7c5e-46b9-8581-326484e08bb8" providerId="ADAL" clId="{20F1AB33-A803-459A-B416-11D1A72869D8}" dt="2026-06-12T09:33:08.716" v="540" actId="20577"/>
          <ac:spMkLst>
            <pc:docMk/>
            <pc:sldMk cId="2846596173" sldId="2147376385"/>
            <ac:spMk id="41" creationId="{944F58B5-A12B-6F28-58AC-D1C6C104D513}"/>
          </ac:spMkLst>
        </pc:spChg>
        <pc:spChg chg="mod">
          <ac:chgData name="Jofrid Aardalsbakke Djupvik" userId="c618d134-7c5e-46b9-8581-326484e08bb8" providerId="ADAL" clId="{20F1AB33-A803-459A-B416-11D1A72869D8}" dt="2026-06-10T11:08:50.304" v="262" actId="14100"/>
          <ac:spMkLst>
            <pc:docMk/>
            <pc:sldMk cId="2846596173" sldId="2147376385"/>
            <ac:spMk id="47" creationId="{571B8974-C88E-1737-6B54-9D3EEDB2F150}"/>
          </ac:spMkLst>
        </pc:spChg>
        <pc:spChg chg="del">
          <ac:chgData name="Jofrid Aardalsbakke Djupvik" userId="c618d134-7c5e-46b9-8581-326484e08bb8" providerId="ADAL" clId="{20F1AB33-A803-459A-B416-11D1A72869D8}" dt="2026-06-12T09:27:47.980" v="373" actId="478"/>
          <ac:spMkLst>
            <pc:docMk/>
            <pc:sldMk cId="2846596173" sldId="2147376385"/>
            <ac:spMk id="107" creationId="{6098C4E5-B8B0-496A-218B-A3609475513D}"/>
          </ac:spMkLst>
        </pc:spChg>
        <pc:spChg chg="mod">
          <ac:chgData name="Jofrid Aardalsbakke Djupvik" userId="c618d134-7c5e-46b9-8581-326484e08bb8" providerId="ADAL" clId="{20F1AB33-A803-459A-B416-11D1A72869D8}" dt="2026-06-10T11:10:41.018" v="338" actId="14100"/>
          <ac:spMkLst>
            <pc:docMk/>
            <pc:sldMk cId="2846596173" sldId="2147376385"/>
            <ac:spMk id="113" creationId="{FB38D712-6FFF-D2D7-CC43-7AAE49DC4BCF}"/>
          </ac:spMkLst>
        </pc:spChg>
        <pc:spChg chg="mod">
          <ac:chgData name="Jofrid Aardalsbakke Djupvik" userId="c618d134-7c5e-46b9-8581-326484e08bb8" providerId="ADAL" clId="{20F1AB33-A803-459A-B416-11D1A72869D8}" dt="2026-06-10T11:10:44.649" v="339" actId="14100"/>
          <ac:spMkLst>
            <pc:docMk/>
            <pc:sldMk cId="2846596173" sldId="2147376385"/>
            <ac:spMk id="114" creationId="{E1A0656C-7A74-B76D-D841-DB54F6986B35}"/>
          </ac:spMkLst>
        </pc:spChg>
        <pc:spChg chg="mod">
          <ac:chgData name="Jofrid Aardalsbakke Djupvik" userId="c618d134-7c5e-46b9-8581-326484e08bb8" providerId="ADAL" clId="{20F1AB33-A803-459A-B416-11D1A72869D8}" dt="2026-06-10T11:09:57.626" v="299" actId="1076"/>
          <ac:spMkLst>
            <pc:docMk/>
            <pc:sldMk cId="2846596173" sldId="2147376385"/>
            <ac:spMk id="115" creationId="{E1154777-FE65-C0BC-278C-E6F58E6CAB3B}"/>
          </ac:spMkLst>
        </pc:spChg>
        <pc:spChg chg="mod">
          <ac:chgData name="Jofrid Aardalsbakke Djupvik" userId="c618d134-7c5e-46b9-8581-326484e08bb8" providerId="ADAL" clId="{20F1AB33-A803-459A-B416-11D1A72869D8}" dt="2026-06-10T11:11:55.257" v="369" actId="20577"/>
          <ac:spMkLst>
            <pc:docMk/>
            <pc:sldMk cId="2846596173" sldId="2147376385"/>
            <ac:spMk id="116" creationId="{BF090C14-646C-94CD-21E0-1BCCD50225E2}"/>
          </ac:spMkLst>
        </pc:spChg>
        <pc:spChg chg="mod">
          <ac:chgData name="Jofrid Aardalsbakke Djupvik" userId="c618d134-7c5e-46b9-8581-326484e08bb8" providerId="ADAL" clId="{20F1AB33-A803-459A-B416-11D1A72869D8}" dt="2026-06-10T11:10:36.218" v="337" actId="1076"/>
          <ac:spMkLst>
            <pc:docMk/>
            <pc:sldMk cId="2846596173" sldId="2147376385"/>
            <ac:spMk id="117" creationId="{20C75408-46BB-6E31-F988-2A9751849726}"/>
          </ac:spMkLst>
        </pc:spChg>
        <pc:spChg chg="mod">
          <ac:chgData name="Jofrid Aardalsbakke Djupvik" userId="c618d134-7c5e-46b9-8581-326484e08bb8" providerId="ADAL" clId="{20F1AB33-A803-459A-B416-11D1A72869D8}" dt="2026-06-10T11:08:43.086" v="261" actId="1076"/>
          <ac:spMkLst>
            <pc:docMk/>
            <pc:sldMk cId="2846596173" sldId="2147376385"/>
            <ac:spMk id="118" creationId="{C1216697-1E79-E9B3-DB4E-A3435DE97D48}"/>
          </ac:spMkLst>
        </pc:spChg>
        <pc:spChg chg="mod">
          <ac:chgData name="Jofrid Aardalsbakke Djupvik" userId="c618d134-7c5e-46b9-8581-326484e08bb8" providerId="ADAL" clId="{20F1AB33-A803-459A-B416-11D1A72869D8}" dt="2026-06-10T11:09:09.633" v="265" actId="14100"/>
          <ac:spMkLst>
            <pc:docMk/>
            <pc:sldMk cId="2846596173" sldId="2147376385"/>
            <ac:spMk id="121" creationId="{71E8FB2E-ADB5-DCB0-0235-47D5117E87BF}"/>
          </ac:spMkLst>
        </pc:spChg>
        <pc:spChg chg="mod">
          <ac:chgData name="Jofrid Aardalsbakke Djupvik" userId="c618d134-7c5e-46b9-8581-326484e08bb8" providerId="ADAL" clId="{20F1AB33-A803-459A-B416-11D1A72869D8}" dt="2026-06-12T09:32:32.716" v="440" actId="14100"/>
          <ac:spMkLst>
            <pc:docMk/>
            <pc:sldMk cId="2846596173" sldId="2147376385"/>
            <ac:spMk id="122" creationId="{9F7AAC37-FC44-D285-28EC-CA36FE40506B}"/>
          </ac:spMkLst>
        </pc:spChg>
        <pc:spChg chg="mod">
          <ac:chgData name="Jofrid Aardalsbakke Djupvik" userId="c618d134-7c5e-46b9-8581-326484e08bb8" providerId="ADAL" clId="{20F1AB33-A803-459A-B416-11D1A72869D8}" dt="2026-06-10T11:11:09.122" v="345" actId="14100"/>
          <ac:spMkLst>
            <pc:docMk/>
            <pc:sldMk cId="2846596173" sldId="2147376385"/>
            <ac:spMk id="127" creationId="{5F5625F9-AE52-47B7-91BB-1DE5B3D60B7F}"/>
          </ac:spMkLst>
        </pc:spChg>
      </pc:sldChg>
      <pc:sldChg chg="modSp mod">
        <pc:chgData name="Jofrid Aardalsbakke Djupvik" userId="c618d134-7c5e-46b9-8581-326484e08bb8" providerId="ADAL" clId="{20F1AB33-A803-459A-B416-11D1A72869D8}" dt="2026-06-12T09:33:49.700" v="572" actId="20577"/>
        <pc:sldMkLst>
          <pc:docMk/>
          <pc:sldMk cId="3060968176" sldId="2147376386"/>
        </pc:sldMkLst>
        <pc:spChg chg="mod">
          <ac:chgData name="Jofrid Aardalsbakke Djupvik" userId="c618d134-7c5e-46b9-8581-326484e08bb8" providerId="ADAL" clId="{20F1AB33-A803-459A-B416-11D1A72869D8}" dt="2026-06-12T09:33:49.700" v="572" actId="20577"/>
          <ac:spMkLst>
            <pc:docMk/>
            <pc:sldMk cId="3060968176" sldId="2147376386"/>
            <ac:spMk id="3" creationId="{ADE8CC76-6652-6D67-B249-C68EE50933F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alda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9D9FB-D104-4F9B-95EB-BF6B56BA2D92}" type="datetimeFigureOut">
              <a:rPr lang="nn-NO" smtClean="0"/>
              <a:t>12.06.2026</a:t>
            </a:fld>
            <a:endParaRPr lang="nn-NO"/>
          </a:p>
        </p:txBody>
      </p:sp>
      <p:sp>
        <p:nvSpPr>
          <p:cNvPr id="4" name="Plasshaldar for lysbilet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n-NO"/>
          </a:p>
        </p:txBody>
      </p:sp>
      <p:sp>
        <p:nvSpPr>
          <p:cNvPr id="5" name="Plasshaldar for notat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</a:p>
        </p:txBody>
      </p:sp>
      <p:sp>
        <p:nvSpPr>
          <p:cNvPr id="6" name="Plasshaldar for bot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7" name="Plasshaldar for lysbilet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C7547-B11A-4E32-AAC2-9ED8972F5AFA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55654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509DCF-C83A-4049-92BD-4DA7982E36E6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056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C7547-B11A-4E32-AAC2-9ED8972F5AFA}" type="slidenum">
              <a:rPr lang="nn-NO" smtClean="0"/>
              <a:t>3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300778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C7547-B11A-4E32-AAC2-9ED8972F5AFA}" type="slidenum">
              <a:rPr lang="nn-NO" smtClean="0"/>
              <a:t>4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243450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dirty="0"/>
              <a:t>Dersom vedtaksteneste i framtida: sakshandsamar må ha melding og avslutte vedtak.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n-NO" dirty="0"/>
          </a:p>
          <a:p>
            <a:endParaRPr lang="nn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C7547-B11A-4E32-AAC2-9ED8972F5AFA}" type="slidenum">
              <a:rPr lang="nn-NO" smtClean="0"/>
              <a:t>5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139814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C33EB-F5A7-4769-8A94-7547CABFD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1ABB1C-97FA-4613-A400-A22461C7DA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3467D-8706-46A7-9295-1AC3F1495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24EC7-FCD2-4691-BD4B-E5EFCF5EA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C0EFE-B737-40F9-ABD9-F993E0CFB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821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24DE9-5AA2-4683-AF9C-6DEB7C0A3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6623F4-A01B-4459-B6A7-5CE271D11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4FFE5-5EA2-40AC-A37A-631D7DE19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8818F-8B2E-486D-BC0A-BEAD844ED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D40B2-626D-4B96-890F-3DE863398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0852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0A656E-75EE-4B8F-B373-4E28E57D6D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13DFEF-5E8C-4334-80A8-76D355CC8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6F410-BFB5-4A8F-8CEE-ACE924653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AE84E-91AF-489A-85FB-4E3CFEA3B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977A-4FD9-4D88-99E6-21735318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161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3CDCE-82A7-427F-8C77-C6CDB8E18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FC9EA-87AA-44E1-8A81-80E7A2622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95E3B-DA2E-4E93-976B-DFFBA46F6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E13E4-061C-431D-9911-76088284B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EB860-1F98-44A3-9396-BC5D9CD1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94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85716-D7C0-4734-82FE-FA2368218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1C926-6878-4AFC-81D3-8AC6E62B0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714EA-67A6-43C6-BC8B-4B24FA739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E2A32-8ED2-4473-85C8-D252822DB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AA00F8-0406-452C-B6D3-5ADF5ECBB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5604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325D8-71A1-4730-9333-9CD6BC91D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9E2E4-0C99-4FA6-ADCF-F6373FE194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7C8CB4-1109-4B12-BE0E-BEC0DD2B8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02670D-06C3-4558-AD62-D84D115E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3DD08-66BF-46CA-B2EB-191B63E03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2EB6C-F2FF-4129-B170-8E08FB60B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5581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36E66-33C3-403D-A5A6-574B698CF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A316B-3509-47B8-9FDB-20B0A6AA6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06AE1E-01BA-486E-9E78-605ADEC6C5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35CE2E-517C-494A-AC9A-DAC0C10A1C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C7365-692C-4096-A653-9848821D3F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C6E017-0021-4DB9-A66C-A4D981F44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3F0137-3F75-438C-906A-EA0CF620B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49423A-3B72-49D9-A6F2-D8A99A7A0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909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D0536-FF0C-4E0B-A25D-367D1CF14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7D0A2D-1246-4DC8-8225-C7ADE8135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4C779D-9B02-4EA9-946D-AE6F6B532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2030AD-7A83-46C2-9D69-68EE3E9B2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1281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7A4F4-EA90-4704-B75B-4106E8FC4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663E3-7FC0-4371-898D-EECE32072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15CFE-CADD-4973-9143-2FEEB5DE1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913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278E0-C925-4416-BDA5-D91134A79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E620A-8177-4597-BF93-22981CADA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53163-856B-4DE2-AEDA-13EFCA0E2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520BA-FDCE-4EE7-BC2F-AAF7EB537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9CD10-1195-4C5A-B4FA-B5E474BE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F10776-056B-440F-8B3A-E6BF16F76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176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742EE-3F38-433E-8C73-DDE71A87B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714598-92E9-4A74-B590-9B93185160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691583-A9E2-42D3-9125-8F19A98AF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28DFC-3924-434B-843D-D59C8D87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E2D148-0A55-4A63-B03F-D13277A29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1011C-42FE-4BED-849B-1E039E1AB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44633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9A9B8C-1755-41F2-A21F-77F6E3F6F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BC2E3-2519-4963-B553-1C09E508D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3042F-E3CD-4B00-B249-D81FA24A4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90A8D-D346-4698-8115-4C3CF84B2480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4AD51-636D-4304-9942-993A3B643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E2A7E-2073-4279-82C8-0230B2081B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8CCD-C437-4B13-BDA5-E376D74A0616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F4B9A5AF-31A9-728A-2D25-C92AA36EB836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1779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Følsomhet Intern (gul)</a:t>
            </a:r>
          </a:p>
        </p:txBody>
      </p:sp>
    </p:spTree>
    <p:extLst>
      <p:ext uri="{BB962C8B-B14F-4D97-AF65-F5344CB8AC3E}">
        <p14:creationId xmlns:p14="http://schemas.microsoft.com/office/powerpoint/2010/main" val="2644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5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A324100-4C1A-C2BA-DF4A-1DEB7EEDC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9500" y="78512"/>
            <a:ext cx="9144000" cy="2650245"/>
          </a:xfrm>
        </p:spPr>
        <p:txBody>
          <a:bodyPr>
            <a:normAutofit/>
          </a:bodyPr>
          <a:lstStyle/>
          <a:p>
            <a:r>
              <a:rPr lang="nn-NO" sz="4800" b="1" dirty="0"/>
              <a:t>Forløp:</a:t>
            </a:r>
            <a:br>
              <a:rPr lang="nn-NO" sz="4800" b="1" dirty="0"/>
            </a:br>
            <a:r>
              <a:rPr lang="nn-NO" sz="2000" b="1" dirty="0"/>
              <a:t>   </a:t>
            </a:r>
            <a:br>
              <a:rPr lang="nn-NO" sz="4800" b="1" dirty="0"/>
            </a:br>
            <a:r>
              <a:rPr lang="nn-NO" sz="4800" b="1" dirty="0"/>
              <a:t>Samhandling om DHO for pasientar med KOLS og hjartesvikt</a:t>
            </a:r>
            <a:endParaRPr lang="nn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DE8CC76-6652-6D67-B249-C68EE5093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9500" y="2960128"/>
            <a:ext cx="9144000" cy="3507346"/>
          </a:xfrm>
        </p:spPr>
        <p:txBody>
          <a:bodyPr>
            <a:normAutofit lnSpcReduction="10000"/>
          </a:bodyPr>
          <a:lstStyle/>
          <a:p>
            <a:r>
              <a:rPr lang="nn-NO" sz="1800" dirty="0"/>
              <a:t>Redigert etter møte i prosjektgruppa 17.september 24.</a:t>
            </a:r>
          </a:p>
          <a:p>
            <a:r>
              <a:rPr lang="nn-NO" sz="1800" dirty="0"/>
              <a:t>Justert, desember -24, februar-25, mars-25, april -25, 9.mai-25, 3.juni-25, 9.mai-25, juli-25, 13.august-25, 29.sept 2025.</a:t>
            </a:r>
          </a:p>
          <a:p>
            <a:endParaRPr lang="nn-NO" dirty="0"/>
          </a:p>
          <a:p>
            <a:r>
              <a:rPr lang="nn-NO" dirty="0"/>
              <a:t>Siste versjon 12.juni 2026</a:t>
            </a:r>
          </a:p>
          <a:p>
            <a:endParaRPr lang="nn-NO" dirty="0"/>
          </a:p>
          <a:p>
            <a:endParaRPr lang="nn-NO" dirty="0"/>
          </a:p>
          <a:p>
            <a:pPr algn="l"/>
            <a:r>
              <a:rPr lang="nn-NO" dirty="0"/>
              <a:t>		Side 1 = Oversiktsbilde heile </a:t>
            </a:r>
            <a:r>
              <a:rPr lang="nn-NO" dirty="0" err="1"/>
              <a:t>forløp</a:t>
            </a:r>
            <a:endParaRPr lang="nn-NO" dirty="0"/>
          </a:p>
          <a:p>
            <a:pPr algn="l"/>
            <a:r>
              <a:rPr lang="nn-NO" dirty="0"/>
              <a:t>		Side 2-3-4 = Detaljert </a:t>
            </a:r>
            <a:r>
              <a:rPr lang="nn-NO" dirty="0" err="1"/>
              <a:t>forløp</a:t>
            </a:r>
            <a:endParaRPr lang="nn-NO" dirty="0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A06A637F-F2EC-4028-15AD-9C5800DAA645}"/>
              </a:ext>
            </a:extLst>
          </p:cNvPr>
          <p:cNvSpPr txBox="1"/>
          <p:nvPr/>
        </p:nvSpPr>
        <p:spPr>
          <a:xfrm>
            <a:off x="72427" y="6467474"/>
            <a:ext cx="13670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060968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26">
            <a:extLst>
              <a:ext uri="{FF2B5EF4-FFF2-40B4-BE49-F238E27FC236}">
                <a16:creationId xmlns:a16="http://schemas.microsoft.com/office/drawing/2014/main" id="{5B2AC0EE-B8CE-5AB2-6601-250F0E7DBA4F}"/>
              </a:ext>
            </a:extLst>
          </p:cNvPr>
          <p:cNvSpPr/>
          <p:nvPr/>
        </p:nvSpPr>
        <p:spPr>
          <a:xfrm>
            <a:off x="1117258" y="4123765"/>
            <a:ext cx="10862479" cy="7777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2F6D4C7B-F2A3-82FD-8358-E6B6FACC8C9C}"/>
              </a:ext>
            </a:extLst>
          </p:cNvPr>
          <p:cNvSpPr txBox="1"/>
          <p:nvPr/>
        </p:nvSpPr>
        <p:spPr>
          <a:xfrm>
            <a:off x="40047" y="6614936"/>
            <a:ext cx="1164985" cy="2000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n-NO" sz="700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F5625F9-AE52-47B7-91BB-1DE5B3D60B7F}"/>
              </a:ext>
            </a:extLst>
          </p:cNvPr>
          <p:cNvSpPr/>
          <p:nvPr/>
        </p:nvSpPr>
        <p:spPr>
          <a:xfrm>
            <a:off x="1095732" y="2730014"/>
            <a:ext cx="10877740" cy="6399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F05F9D-5583-452D-B852-B64803F5B6B2}"/>
              </a:ext>
            </a:extLst>
          </p:cNvPr>
          <p:cNvSpPr/>
          <p:nvPr/>
        </p:nvSpPr>
        <p:spPr>
          <a:xfrm>
            <a:off x="1110993" y="1362173"/>
            <a:ext cx="10862478" cy="6399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39A2E5-5548-48AC-A99C-D513C72647D4}"/>
              </a:ext>
            </a:extLst>
          </p:cNvPr>
          <p:cNvSpPr/>
          <p:nvPr/>
        </p:nvSpPr>
        <p:spPr>
          <a:xfrm>
            <a:off x="1117259" y="4972657"/>
            <a:ext cx="10862479" cy="844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35B544-9770-4344-979E-10A3B92C9E4E}"/>
              </a:ext>
            </a:extLst>
          </p:cNvPr>
          <p:cNvSpPr/>
          <p:nvPr/>
        </p:nvSpPr>
        <p:spPr>
          <a:xfrm>
            <a:off x="1095732" y="2045375"/>
            <a:ext cx="10877739" cy="6399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9ECFEC-4F93-4C6E-963F-902093009803}"/>
              </a:ext>
            </a:extLst>
          </p:cNvPr>
          <p:cNvCxnSpPr/>
          <p:nvPr/>
        </p:nvCxnSpPr>
        <p:spPr>
          <a:xfrm>
            <a:off x="303835" y="1327396"/>
            <a:ext cx="11663266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D4DE351B-4FDD-4B1E-BE19-089F8C61962A}"/>
              </a:ext>
            </a:extLst>
          </p:cNvPr>
          <p:cNvSpPr txBox="1"/>
          <p:nvPr/>
        </p:nvSpPr>
        <p:spPr>
          <a:xfrm>
            <a:off x="-91855" y="103688"/>
            <a:ext cx="941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Fasar</a:t>
            </a:r>
            <a:endParaRPr kumimoji="0" lang="nb-NO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22EF0EC-4593-42D1-A797-0D34D02E0A6C}"/>
              </a:ext>
            </a:extLst>
          </p:cNvPr>
          <p:cNvCxnSpPr/>
          <p:nvPr/>
        </p:nvCxnSpPr>
        <p:spPr>
          <a:xfrm>
            <a:off x="166174" y="464923"/>
            <a:ext cx="11663266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6342BFD-F592-4091-B73B-DF1BA3C2675B}"/>
              </a:ext>
            </a:extLst>
          </p:cNvPr>
          <p:cNvGrpSpPr/>
          <p:nvPr/>
        </p:nvGrpSpPr>
        <p:grpSpPr>
          <a:xfrm>
            <a:off x="1056069" y="64024"/>
            <a:ext cx="11027313" cy="404357"/>
            <a:chOff x="1100650" y="745420"/>
            <a:chExt cx="11027313" cy="66601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5251335-99F4-4A58-9E53-7D83D32E77F9}"/>
                </a:ext>
              </a:extLst>
            </p:cNvPr>
            <p:cNvGrpSpPr/>
            <p:nvPr/>
          </p:nvGrpSpPr>
          <p:grpSpPr>
            <a:xfrm>
              <a:off x="1100650" y="745420"/>
              <a:ext cx="11027313" cy="666014"/>
              <a:chOff x="1097471" y="745169"/>
              <a:chExt cx="11809572" cy="643492"/>
            </a:xfrm>
          </p:grpSpPr>
          <p:sp>
            <p:nvSpPr>
              <p:cNvPr id="65" name="AutoShape 9">
                <a:extLst>
                  <a:ext uri="{FF2B5EF4-FFF2-40B4-BE49-F238E27FC236}">
                    <a16:creationId xmlns:a16="http://schemas.microsoft.com/office/drawing/2014/main" id="{5AD0606B-4CE4-4902-A5DF-07272842390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097471" y="745169"/>
                <a:ext cx="1734582" cy="635043"/>
              </a:xfrm>
              <a:custGeom>
                <a:avLst/>
                <a:gdLst>
                  <a:gd name="connsiteX0" fmla="*/ 0 w 1445873"/>
                  <a:gd name="connsiteY0" fmla="*/ 0 h 678420"/>
                  <a:gd name="connsiteX1" fmla="*/ 1267971 w 1445873"/>
                  <a:gd name="connsiteY1" fmla="*/ 0 h 678420"/>
                  <a:gd name="connsiteX2" fmla="*/ 1445873 w 1445873"/>
                  <a:gd name="connsiteY2" fmla="*/ 339210 h 678420"/>
                  <a:gd name="connsiteX3" fmla="*/ 1267971 w 1445873"/>
                  <a:gd name="connsiteY3" fmla="*/ 678420 h 678420"/>
                  <a:gd name="connsiteX4" fmla="*/ 0 w 1445873"/>
                  <a:gd name="connsiteY4" fmla="*/ 678420 h 678420"/>
                  <a:gd name="connsiteX5" fmla="*/ 177902 w 1445873"/>
                  <a:gd name="connsiteY5" fmla="*/ 339210 h 678420"/>
                  <a:gd name="connsiteX6" fmla="*/ 0 w 1445873"/>
                  <a:gd name="connsiteY6" fmla="*/ 0 h 678420"/>
                  <a:gd name="connsiteX0" fmla="*/ 8365 w 1454238"/>
                  <a:gd name="connsiteY0" fmla="*/ 0 h 678420"/>
                  <a:gd name="connsiteX1" fmla="*/ 1276336 w 1454238"/>
                  <a:gd name="connsiteY1" fmla="*/ 0 h 678420"/>
                  <a:gd name="connsiteX2" fmla="*/ 1454238 w 1454238"/>
                  <a:gd name="connsiteY2" fmla="*/ 339210 h 678420"/>
                  <a:gd name="connsiteX3" fmla="*/ 1276336 w 1454238"/>
                  <a:gd name="connsiteY3" fmla="*/ 678420 h 678420"/>
                  <a:gd name="connsiteX4" fmla="*/ 8365 w 1454238"/>
                  <a:gd name="connsiteY4" fmla="*/ 678420 h 678420"/>
                  <a:gd name="connsiteX5" fmla="*/ 0 w 1454238"/>
                  <a:gd name="connsiteY5" fmla="*/ 271477 h 678420"/>
                  <a:gd name="connsiteX6" fmla="*/ 8365 w 1454238"/>
                  <a:gd name="connsiteY6" fmla="*/ 0 h 678420"/>
                  <a:gd name="connsiteX0" fmla="*/ 0 w 1445873"/>
                  <a:gd name="connsiteY0" fmla="*/ 0 h 678420"/>
                  <a:gd name="connsiteX1" fmla="*/ 1267971 w 1445873"/>
                  <a:gd name="connsiteY1" fmla="*/ 0 h 678420"/>
                  <a:gd name="connsiteX2" fmla="*/ 1445873 w 1445873"/>
                  <a:gd name="connsiteY2" fmla="*/ 339210 h 678420"/>
                  <a:gd name="connsiteX3" fmla="*/ 1267971 w 1445873"/>
                  <a:gd name="connsiteY3" fmla="*/ 678420 h 678420"/>
                  <a:gd name="connsiteX4" fmla="*/ 0 w 1445873"/>
                  <a:gd name="connsiteY4" fmla="*/ 678420 h 678420"/>
                  <a:gd name="connsiteX5" fmla="*/ 17035 w 1445873"/>
                  <a:gd name="connsiteY5" fmla="*/ 373077 h 678420"/>
                  <a:gd name="connsiteX6" fmla="*/ 0 w 1445873"/>
                  <a:gd name="connsiteY6" fmla="*/ 0 h 678420"/>
                  <a:gd name="connsiteX0" fmla="*/ 1253 w 1447126"/>
                  <a:gd name="connsiteY0" fmla="*/ 0 h 678420"/>
                  <a:gd name="connsiteX1" fmla="*/ 1269224 w 1447126"/>
                  <a:gd name="connsiteY1" fmla="*/ 0 h 678420"/>
                  <a:gd name="connsiteX2" fmla="*/ 1447126 w 1447126"/>
                  <a:gd name="connsiteY2" fmla="*/ 339210 h 678420"/>
                  <a:gd name="connsiteX3" fmla="*/ 1269224 w 1447126"/>
                  <a:gd name="connsiteY3" fmla="*/ 678420 h 678420"/>
                  <a:gd name="connsiteX4" fmla="*/ 1253 w 1447126"/>
                  <a:gd name="connsiteY4" fmla="*/ 678420 h 678420"/>
                  <a:gd name="connsiteX5" fmla="*/ 0 w 1447126"/>
                  <a:gd name="connsiteY5" fmla="*/ 363933 h 678420"/>
                  <a:gd name="connsiteX6" fmla="*/ 1253 w 1447126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4301 w 1450174"/>
                  <a:gd name="connsiteY0" fmla="*/ 0 h 678420"/>
                  <a:gd name="connsiteX1" fmla="*/ 1272272 w 1450174"/>
                  <a:gd name="connsiteY1" fmla="*/ 0 h 678420"/>
                  <a:gd name="connsiteX2" fmla="*/ 1450174 w 1450174"/>
                  <a:gd name="connsiteY2" fmla="*/ 339210 h 678420"/>
                  <a:gd name="connsiteX3" fmla="*/ 1272272 w 1450174"/>
                  <a:gd name="connsiteY3" fmla="*/ 678420 h 678420"/>
                  <a:gd name="connsiteX4" fmla="*/ 4301 w 1450174"/>
                  <a:gd name="connsiteY4" fmla="*/ 678420 h 678420"/>
                  <a:gd name="connsiteX5" fmla="*/ 0 w 1450174"/>
                  <a:gd name="connsiteY5" fmla="*/ 363933 h 678420"/>
                  <a:gd name="connsiteX6" fmla="*/ 4301 w 1450174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23 w 1445896"/>
                  <a:gd name="connsiteY0" fmla="*/ 0 h 678420"/>
                  <a:gd name="connsiteX1" fmla="*/ 1267994 w 1445896"/>
                  <a:gd name="connsiteY1" fmla="*/ 0 h 678420"/>
                  <a:gd name="connsiteX2" fmla="*/ 1445896 w 1445896"/>
                  <a:gd name="connsiteY2" fmla="*/ 339210 h 678420"/>
                  <a:gd name="connsiteX3" fmla="*/ 1267994 w 1445896"/>
                  <a:gd name="connsiteY3" fmla="*/ 678420 h 678420"/>
                  <a:gd name="connsiteX4" fmla="*/ 23 w 1445896"/>
                  <a:gd name="connsiteY4" fmla="*/ 678420 h 678420"/>
                  <a:gd name="connsiteX5" fmla="*/ 1818 w 1445896"/>
                  <a:gd name="connsiteY5" fmla="*/ 363933 h 678420"/>
                  <a:gd name="connsiteX6" fmla="*/ 23 w 1445896"/>
                  <a:gd name="connsiteY6" fmla="*/ 0 h 678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5896" h="678420">
                    <a:moveTo>
                      <a:pt x="23" y="0"/>
                    </a:moveTo>
                    <a:lnTo>
                      <a:pt x="1267994" y="0"/>
                    </a:lnTo>
                    <a:lnTo>
                      <a:pt x="1445896" y="339210"/>
                    </a:lnTo>
                    <a:lnTo>
                      <a:pt x="1267994" y="678420"/>
                    </a:lnTo>
                    <a:lnTo>
                      <a:pt x="23" y="678420"/>
                    </a:lnTo>
                    <a:cubicBezTo>
                      <a:pt x="-395" y="573591"/>
                      <a:pt x="5284" y="468762"/>
                      <a:pt x="1818" y="363933"/>
                    </a:cubicBezTo>
                    <a:cubicBezTo>
                      <a:pt x="5284" y="242622"/>
                      <a:pt x="-395" y="121311"/>
                      <a:pt x="23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6" name="AutoShape 9">
                <a:extLst>
                  <a:ext uri="{FF2B5EF4-FFF2-40B4-BE49-F238E27FC236}">
                    <a16:creationId xmlns:a16="http://schemas.microsoft.com/office/drawing/2014/main" id="{52B5C2C9-D41D-40B8-B27A-4CF446CBBC7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507174" y="748396"/>
                <a:ext cx="1702809" cy="632317"/>
              </a:xfrm>
              <a:prstGeom prst="chevron">
                <a:avLst>
                  <a:gd name="adj" fmla="val 26223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7" name="AutoShape 9">
                <a:extLst>
                  <a:ext uri="{FF2B5EF4-FFF2-40B4-BE49-F238E27FC236}">
                    <a16:creationId xmlns:a16="http://schemas.microsoft.com/office/drawing/2014/main" id="{22218FB4-677B-4B20-8908-01C00A0A3FF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999501" y="746795"/>
                <a:ext cx="1868531" cy="633918"/>
              </a:xfrm>
              <a:prstGeom prst="chevron">
                <a:avLst>
                  <a:gd name="adj" fmla="val 26223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9" name="AutoShape 9">
                <a:extLst>
                  <a:ext uri="{FF2B5EF4-FFF2-40B4-BE49-F238E27FC236}">
                    <a16:creationId xmlns:a16="http://schemas.microsoft.com/office/drawing/2014/main" id="{80344636-C1E4-4A3A-AAC6-6F610BBA788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5532315" y="746983"/>
                <a:ext cx="1499561" cy="635294"/>
              </a:xfrm>
              <a:prstGeom prst="chevron">
                <a:avLst>
                  <a:gd name="adj" fmla="val 26223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0" name="AutoShape 9">
                <a:extLst>
                  <a:ext uri="{FF2B5EF4-FFF2-40B4-BE49-F238E27FC236}">
                    <a16:creationId xmlns:a16="http://schemas.microsoft.com/office/drawing/2014/main" id="{A8D36825-902F-4D45-B406-FD7D9514428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6824383" y="748395"/>
                <a:ext cx="1740308" cy="640264"/>
              </a:xfrm>
              <a:prstGeom prst="chevron">
                <a:avLst>
                  <a:gd name="adj" fmla="val 26223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1" name="AutoShape 9">
                <a:extLst>
                  <a:ext uri="{FF2B5EF4-FFF2-40B4-BE49-F238E27FC236}">
                    <a16:creationId xmlns:a16="http://schemas.microsoft.com/office/drawing/2014/main" id="{1076F566-81C9-4B4C-8CC3-1DA0E0E3449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249735" y="746985"/>
                <a:ext cx="2275003" cy="641676"/>
              </a:xfrm>
              <a:prstGeom prst="chevron">
                <a:avLst>
                  <a:gd name="adj" fmla="val 26223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2" name="AutoShape 9">
                <a:extLst>
                  <a:ext uri="{FF2B5EF4-FFF2-40B4-BE49-F238E27FC236}">
                    <a16:creationId xmlns:a16="http://schemas.microsoft.com/office/drawing/2014/main" id="{40546610-E198-4990-8C91-12D020676E3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0152383" y="756665"/>
                <a:ext cx="1520925" cy="624929"/>
              </a:xfrm>
              <a:prstGeom prst="chevron">
                <a:avLst>
                  <a:gd name="adj" fmla="val 26223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3" name="AutoShape 9">
                <a:extLst>
                  <a:ext uri="{FF2B5EF4-FFF2-40B4-BE49-F238E27FC236}">
                    <a16:creationId xmlns:a16="http://schemas.microsoft.com/office/drawing/2014/main" id="{4DBDBFB0-E7C7-4772-8DA7-D7D3946704E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1439526" y="755411"/>
                <a:ext cx="1467517" cy="626183"/>
              </a:xfrm>
              <a:prstGeom prst="chevron">
                <a:avLst>
                  <a:gd name="adj" fmla="val 26223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FA92575-3C8F-40C1-8B08-8D417AB0FD1E}"/>
                </a:ext>
              </a:extLst>
            </p:cNvPr>
            <p:cNvSpPr txBox="1"/>
            <p:nvPr/>
          </p:nvSpPr>
          <p:spPr>
            <a:xfrm>
              <a:off x="1219285" y="835051"/>
              <a:ext cx="1229193" cy="4562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Identifisering</a:t>
              </a:r>
              <a:endPara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E5853FE-E1AE-463C-BD62-367F67A02F50}"/>
                </a:ext>
              </a:extLst>
            </p:cNvPr>
            <p:cNvSpPr txBox="1"/>
            <p:nvPr/>
          </p:nvSpPr>
          <p:spPr>
            <a:xfrm>
              <a:off x="2682546" y="861225"/>
              <a:ext cx="1096047" cy="276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Inkludering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5C61054D-E803-4691-93B4-CAE3CC0347B5}"/>
                </a:ext>
              </a:extLst>
            </p:cNvPr>
            <p:cNvSpPr txBox="1"/>
            <p:nvPr/>
          </p:nvSpPr>
          <p:spPr>
            <a:xfrm>
              <a:off x="4080202" y="870490"/>
              <a:ext cx="11568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Opplæring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40D3D033-5536-4611-BDFB-B35AA825BF6F}"/>
                </a:ext>
              </a:extLst>
            </p:cNvPr>
            <p:cNvSpPr txBox="1"/>
            <p:nvPr/>
          </p:nvSpPr>
          <p:spPr>
            <a:xfrm>
              <a:off x="5451746" y="916049"/>
              <a:ext cx="996467" cy="276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Utprøving</a:t>
              </a:r>
              <a:endPara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370F77A8-2178-4142-98FB-32ABCEEF7575}"/>
                </a:ext>
              </a:extLst>
            </p:cNvPr>
            <p:cNvSpPr txBox="1"/>
            <p:nvPr/>
          </p:nvSpPr>
          <p:spPr>
            <a:xfrm>
              <a:off x="6695984" y="918264"/>
              <a:ext cx="1145951" cy="276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Oppstart</a:t>
              </a:r>
              <a:endPara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BE67C68-2952-46E9-B745-FE6591BFA30F}"/>
                </a:ext>
              </a:extLst>
            </p:cNvPr>
            <p:cNvSpPr txBox="1"/>
            <p:nvPr/>
          </p:nvSpPr>
          <p:spPr>
            <a:xfrm>
              <a:off x="8196636" y="888137"/>
              <a:ext cx="1084308" cy="276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Oppfølging</a:t>
              </a:r>
              <a:endParaRPr kumimoji="0" lang="nb-NO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A87C8E3B-7B15-4E5A-A7B2-BB8183E5E4B6}"/>
                </a:ext>
              </a:extLst>
            </p:cNvPr>
            <p:cNvSpPr txBox="1"/>
            <p:nvPr/>
          </p:nvSpPr>
          <p:spPr>
            <a:xfrm>
              <a:off x="9768604" y="946308"/>
              <a:ext cx="1026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Evaluering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0D145FE4-688E-4692-946A-8448C2DFF062}"/>
                </a:ext>
              </a:extLst>
            </p:cNvPr>
            <p:cNvSpPr txBox="1"/>
            <p:nvPr/>
          </p:nvSpPr>
          <p:spPr>
            <a:xfrm>
              <a:off x="10988478" y="957246"/>
              <a:ext cx="11017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Avslutning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47AC56B-35FE-4324-AAE5-DEC1FED0DE11}"/>
              </a:ext>
            </a:extLst>
          </p:cNvPr>
          <p:cNvGrpSpPr/>
          <p:nvPr/>
        </p:nvGrpSpPr>
        <p:grpSpPr>
          <a:xfrm>
            <a:off x="183217" y="644120"/>
            <a:ext cx="746267" cy="655905"/>
            <a:chOff x="295651" y="1746878"/>
            <a:chExt cx="746267" cy="655905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6BD392A-5CD8-4C42-95BA-6FB76F02E401}"/>
                </a:ext>
              </a:extLst>
            </p:cNvPr>
            <p:cNvSpPr txBox="1"/>
            <p:nvPr/>
          </p:nvSpPr>
          <p:spPr>
            <a:xfrm>
              <a:off x="295651" y="2125784"/>
              <a:ext cx="7462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Brukar</a:t>
              </a:r>
            </a:p>
          </p:txBody>
        </p:sp>
        <p:pic>
          <p:nvPicPr>
            <p:cNvPr id="147" name="Picture 146">
              <a:extLst>
                <a:ext uri="{FF2B5EF4-FFF2-40B4-BE49-F238E27FC236}">
                  <a16:creationId xmlns:a16="http://schemas.microsoft.com/office/drawing/2014/main" id="{2E903E0E-94D8-4014-A9BF-0DF035056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779" y="1746878"/>
              <a:ext cx="394994" cy="394994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1F78F2E-EA6C-432E-8436-BBD5A4393CF9}"/>
              </a:ext>
            </a:extLst>
          </p:cNvPr>
          <p:cNvGrpSpPr/>
          <p:nvPr/>
        </p:nvGrpSpPr>
        <p:grpSpPr>
          <a:xfrm>
            <a:off x="48482" y="5051495"/>
            <a:ext cx="942837" cy="803300"/>
            <a:chOff x="62535" y="2776131"/>
            <a:chExt cx="1034479" cy="80330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DAD0499-9FD7-4ABB-B805-D1D73A6333C9}"/>
                </a:ext>
              </a:extLst>
            </p:cNvPr>
            <p:cNvSpPr txBox="1"/>
            <p:nvPr/>
          </p:nvSpPr>
          <p:spPr>
            <a:xfrm>
              <a:off x="62535" y="3117766"/>
              <a:ext cx="10344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DHO koordinator</a:t>
              </a:r>
            </a:p>
          </p:txBody>
        </p:sp>
        <p:pic>
          <p:nvPicPr>
            <p:cNvPr id="149" name="Picture 148">
              <a:extLst>
                <a:ext uri="{FF2B5EF4-FFF2-40B4-BE49-F238E27FC236}">
                  <a16:creationId xmlns:a16="http://schemas.microsoft.com/office/drawing/2014/main" id="{856A2B12-0AED-4281-BE62-AD973C0AF3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350" y="2776131"/>
              <a:ext cx="395480" cy="39548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5A46264-8BC4-4683-A4F8-67498799D8E5}"/>
              </a:ext>
            </a:extLst>
          </p:cNvPr>
          <p:cNvGrpSpPr/>
          <p:nvPr/>
        </p:nvGrpSpPr>
        <p:grpSpPr>
          <a:xfrm>
            <a:off x="118819" y="2076859"/>
            <a:ext cx="818721" cy="604412"/>
            <a:chOff x="247650" y="3841996"/>
            <a:chExt cx="818721" cy="643611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F7592D2-F5E0-4C22-B2CA-C7DC136E5531}"/>
                </a:ext>
              </a:extLst>
            </p:cNvPr>
            <p:cNvSpPr txBox="1"/>
            <p:nvPr/>
          </p:nvSpPr>
          <p:spPr>
            <a:xfrm>
              <a:off x="247650" y="4208608"/>
              <a:ext cx="8187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Fastlege</a:t>
              </a:r>
            </a:p>
          </p:txBody>
        </p:sp>
        <p:pic>
          <p:nvPicPr>
            <p:cNvPr id="155" name="Picture 154">
              <a:extLst>
                <a:ext uri="{FF2B5EF4-FFF2-40B4-BE49-F238E27FC236}">
                  <a16:creationId xmlns:a16="http://schemas.microsoft.com/office/drawing/2014/main" id="{B2FC920B-BB1D-4B38-A98C-68F56D19B88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526" y="3841996"/>
              <a:ext cx="424324" cy="386037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0AADF48-D013-43DF-A5DC-D3C19887DFD2}"/>
              </a:ext>
            </a:extLst>
          </p:cNvPr>
          <p:cNvGrpSpPr/>
          <p:nvPr/>
        </p:nvGrpSpPr>
        <p:grpSpPr>
          <a:xfrm>
            <a:off x="48482" y="2721241"/>
            <a:ext cx="1000200" cy="644494"/>
            <a:chOff x="80819" y="4823137"/>
            <a:chExt cx="995984" cy="737189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48DD86D-181F-4E83-8953-6C9CB08F099B}"/>
                </a:ext>
              </a:extLst>
            </p:cNvPr>
            <p:cNvSpPr txBox="1"/>
            <p:nvPr/>
          </p:nvSpPr>
          <p:spPr>
            <a:xfrm>
              <a:off x="80819" y="5098662"/>
              <a:ext cx="995984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sz="12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Sjukepleiar i sjukehus</a:t>
              </a:r>
            </a:p>
          </p:txBody>
        </p:sp>
        <p:pic>
          <p:nvPicPr>
            <p:cNvPr id="161" name="Picture 160">
              <a:extLst>
                <a:ext uri="{FF2B5EF4-FFF2-40B4-BE49-F238E27FC236}">
                  <a16:creationId xmlns:a16="http://schemas.microsoft.com/office/drawing/2014/main" id="{09DF294C-3E12-4305-8304-0C0CE9C0E51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289" y="4823137"/>
              <a:ext cx="343239" cy="343238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8A0C7FE-C74E-4491-88F4-D9D8C0266088}"/>
              </a:ext>
            </a:extLst>
          </p:cNvPr>
          <p:cNvGrpSpPr/>
          <p:nvPr/>
        </p:nvGrpSpPr>
        <p:grpSpPr>
          <a:xfrm>
            <a:off x="44548" y="1443281"/>
            <a:ext cx="930112" cy="615571"/>
            <a:chOff x="127427" y="5869410"/>
            <a:chExt cx="930113" cy="61557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8FDF2C5-693D-462C-A9C1-EF25E53515BD}"/>
                </a:ext>
              </a:extLst>
            </p:cNvPr>
            <p:cNvSpPr txBox="1"/>
            <p:nvPr/>
          </p:nvSpPr>
          <p:spPr>
            <a:xfrm>
              <a:off x="127427" y="6207982"/>
              <a:ext cx="9301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Spesialist</a:t>
              </a:r>
            </a:p>
          </p:txBody>
        </p:sp>
        <p:pic>
          <p:nvPicPr>
            <p:cNvPr id="165" name="Picture 164">
              <a:extLst>
                <a:ext uri="{FF2B5EF4-FFF2-40B4-BE49-F238E27FC236}">
                  <a16:creationId xmlns:a16="http://schemas.microsoft.com/office/drawing/2014/main" id="{67C16B26-A95A-4A8E-A187-6027122A42A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31648" y="5869410"/>
              <a:ext cx="642401" cy="384547"/>
            </a:xfrm>
            <a:prstGeom prst="rect">
              <a:avLst/>
            </a:prstGeom>
          </p:spPr>
        </p:pic>
      </p:grpSp>
      <p:sp>
        <p:nvSpPr>
          <p:cNvPr id="92" name="Rektangel: avrundede hjørner 9">
            <a:extLst>
              <a:ext uri="{FF2B5EF4-FFF2-40B4-BE49-F238E27FC236}">
                <a16:creationId xmlns:a16="http://schemas.microsoft.com/office/drawing/2014/main" id="{4F678537-D135-482B-0150-A00424167185}"/>
              </a:ext>
            </a:extLst>
          </p:cNvPr>
          <p:cNvSpPr/>
          <p:nvPr/>
        </p:nvSpPr>
        <p:spPr>
          <a:xfrm>
            <a:off x="1151612" y="572897"/>
            <a:ext cx="1146662" cy="66441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Får DHO foreslått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Rektangel: avrundede hjørner 7">
            <a:extLst>
              <a:ext uri="{FF2B5EF4-FFF2-40B4-BE49-F238E27FC236}">
                <a16:creationId xmlns:a16="http://schemas.microsoft.com/office/drawing/2014/main" id="{B40700BF-D0B8-421B-22C8-D143858737F6}"/>
              </a:ext>
            </a:extLst>
          </p:cNvPr>
          <p:cNvSpPr/>
          <p:nvPr/>
        </p:nvSpPr>
        <p:spPr>
          <a:xfrm>
            <a:off x="1165896" y="1410392"/>
            <a:ext cx="1348192" cy="119416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Foreslår DHO.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EBP med grensev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erdiar.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Rektangel: avrundede hjørner 18">
            <a:extLst>
              <a:ext uri="{FF2B5EF4-FFF2-40B4-BE49-F238E27FC236}">
                <a16:creationId xmlns:a16="http://schemas.microsoft.com/office/drawing/2014/main" id="{B4FE4E67-1B55-03F5-7EE8-14E003389036}"/>
              </a:ext>
            </a:extLst>
          </p:cNvPr>
          <p:cNvSpPr/>
          <p:nvPr/>
        </p:nvSpPr>
        <p:spPr>
          <a:xfrm>
            <a:off x="2446244" y="539654"/>
            <a:ext cx="1236931" cy="69765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Blir kartlagt.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Får tilbod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 err="1">
                <a:solidFill>
                  <a:prstClr val="white"/>
                </a:solidFill>
                <a:latin typeface="Calibri" panose="020F0502020204030204"/>
              </a:rPr>
              <a:t>MyDignio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.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Rektangel: avrundede hjørner 9">
            <a:extLst>
              <a:ext uri="{FF2B5EF4-FFF2-40B4-BE49-F238E27FC236}">
                <a16:creationId xmlns:a16="http://schemas.microsoft.com/office/drawing/2014/main" id="{2ACE8B60-75B1-40A9-22F9-90E6695E7F6D}"/>
              </a:ext>
            </a:extLst>
          </p:cNvPr>
          <p:cNvSpPr/>
          <p:nvPr/>
        </p:nvSpPr>
        <p:spPr>
          <a:xfrm>
            <a:off x="3908135" y="551469"/>
            <a:ext cx="1085254" cy="7150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Får opplæring og utstyr</a:t>
            </a:r>
          </a:p>
        </p:txBody>
      </p:sp>
      <p:sp>
        <p:nvSpPr>
          <p:cNvPr id="111" name="Rektangel: avrundede hjørner 9">
            <a:extLst>
              <a:ext uri="{FF2B5EF4-FFF2-40B4-BE49-F238E27FC236}">
                <a16:creationId xmlns:a16="http://schemas.microsoft.com/office/drawing/2014/main" id="{C7B3E46F-48ED-43E6-31D9-29ACDD1DB657}"/>
              </a:ext>
            </a:extLst>
          </p:cNvPr>
          <p:cNvSpPr/>
          <p:nvPr/>
        </p:nvSpPr>
        <p:spPr>
          <a:xfrm>
            <a:off x="5085842" y="562479"/>
            <a:ext cx="1164803" cy="6938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Prøvar ut DHO i 2-3 veker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" name="Rektangel: avrundede hjørner 9">
            <a:extLst>
              <a:ext uri="{FF2B5EF4-FFF2-40B4-BE49-F238E27FC236}">
                <a16:creationId xmlns:a16="http://schemas.microsoft.com/office/drawing/2014/main" id="{6CE1F403-11EA-0F5E-FDFF-94D9ABF2D204}"/>
              </a:ext>
            </a:extLst>
          </p:cNvPr>
          <p:cNvSpPr/>
          <p:nvPr/>
        </p:nvSpPr>
        <p:spPr>
          <a:xfrm>
            <a:off x="6378290" y="552323"/>
            <a:ext cx="1331500" cy="68541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Best. legetime for tverrfagleg møte</a:t>
            </a:r>
          </a:p>
        </p:txBody>
      </p:sp>
      <p:sp>
        <p:nvSpPr>
          <p:cNvPr id="113" name="Rektangel: avrundede hjørner 9">
            <a:extLst>
              <a:ext uri="{FF2B5EF4-FFF2-40B4-BE49-F238E27FC236}">
                <a16:creationId xmlns:a16="http://schemas.microsoft.com/office/drawing/2014/main" id="{FB38D712-6FFF-D2D7-CC43-7AAE49DC4BCF}"/>
              </a:ext>
            </a:extLst>
          </p:cNvPr>
          <p:cNvSpPr/>
          <p:nvPr/>
        </p:nvSpPr>
        <p:spPr>
          <a:xfrm>
            <a:off x="7831321" y="546885"/>
            <a:ext cx="1660020" cy="7071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Utfører oppg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  <a:ea typeface="Calibri"/>
                <a:cs typeface="Calibri"/>
              </a:rPr>
              <a:t>åver,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 spørsmål og målingar </a:t>
            </a:r>
            <a:r>
              <a:rPr kumimoji="0" lang="nn-NO" sz="1400" b="0" i="0" u="none" strike="noStrike" kern="1200" cap="none" spc="0" normalizeH="0" baseline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ihht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 plan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Rektangel: avrundede hjørner 9">
            <a:extLst>
              <a:ext uri="{FF2B5EF4-FFF2-40B4-BE49-F238E27FC236}">
                <a16:creationId xmlns:a16="http://schemas.microsoft.com/office/drawing/2014/main" id="{E1A0656C-7A74-B76D-D841-DB54F6986B35}"/>
              </a:ext>
            </a:extLst>
          </p:cNvPr>
          <p:cNvSpPr/>
          <p:nvPr/>
        </p:nvSpPr>
        <p:spPr>
          <a:xfrm>
            <a:off x="9529501" y="562070"/>
            <a:ext cx="1215355" cy="69421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Segoe UI"/>
              </a:rPr>
              <a:t>Skjema og samtale kvar 6 mnd.</a:t>
            </a:r>
          </a:p>
        </p:txBody>
      </p:sp>
      <p:sp>
        <p:nvSpPr>
          <p:cNvPr id="116" name="Rektangel: avrundede hjørner 9">
            <a:extLst>
              <a:ext uri="{FF2B5EF4-FFF2-40B4-BE49-F238E27FC236}">
                <a16:creationId xmlns:a16="http://schemas.microsoft.com/office/drawing/2014/main" id="{BF090C14-646C-94CD-21E0-1BCCD50225E2}"/>
              </a:ext>
            </a:extLst>
          </p:cNvPr>
          <p:cNvSpPr/>
          <p:nvPr/>
        </p:nvSpPr>
        <p:spPr>
          <a:xfrm>
            <a:off x="10744857" y="5015621"/>
            <a:ext cx="1207708" cy="71290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/>
                <a:ea typeface="Calibri"/>
                <a:cs typeface="Segoe UI"/>
              </a:rPr>
              <a:t>Hente utstyr.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Segoe UI"/>
              </a:rPr>
              <a:t>Avslutte i </a:t>
            </a:r>
            <a:r>
              <a:rPr kumimoji="0" lang="nn-NO" sz="1400" b="0" i="0" u="none" strike="noStrike" kern="120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Segoe UI"/>
              </a:rPr>
              <a:t>alle system.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Segoe UI"/>
            </a:endParaRPr>
          </a:p>
        </p:txBody>
      </p:sp>
      <p:sp>
        <p:nvSpPr>
          <p:cNvPr id="117" name="Rektangel: avrundede hjørner 9">
            <a:extLst>
              <a:ext uri="{FF2B5EF4-FFF2-40B4-BE49-F238E27FC236}">
                <a16:creationId xmlns:a16="http://schemas.microsoft.com/office/drawing/2014/main" id="{20C75408-46BB-6E31-F988-2A9751849726}"/>
              </a:ext>
            </a:extLst>
          </p:cNvPr>
          <p:cNvSpPr/>
          <p:nvPr/>
        </p:nvSpPr>
        <p:spPr>
          <a:xfrm>
            <a:off x="9608390" y="2076717"/>
            <a:ext cx="1080744" cy="5845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Segoe UI"/>
              </a:rPr>
              <a:t>Samtale.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  <a:ea typeface="Calibri"/>
                <a:cs typeface="Segoe UI"/>
              </a:rPr>
              <a:t>V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Segoe UI"/>
              </a:rPr>
              <a:t>urdering.</a:t>
            </a:r>
          </a:p>
        </p:txBody>
      </p:sp>
      <p:sp>
        <p:nvSpPr>
          <p:cNvPr id="118" name="Rektangel: avrundede hjørner 2">
            <a:extLst>
              <a:ext uri="{FF2B5EF4-FFF2-40B4-BE49-F238E27FC236}">
                <a16:creationId xmlns:a16="http://schemas.microsoft.com/office/drawing/2014/main" id="{C1216697-1E79-E9B3-DB4E-A3435DE97D48}"/>
              </a:ext>
            </a:extLst>
          </p:cNvPr>
          <p:cNvSpPr/>
          <p:nvPr/>
        </p:nvSpPr>
        <p:spPr>
          <a:xfrm>
            <a:off x="2452204" y="5035914"/>
            <a:ext cx="1247115" cy="71837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n-NO" sz="140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Info/</a:t>
            </a:r>
            <a:r>
              <a:rPr kumimoji="0" lang="nn-NO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Kartlegge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.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E-dialog.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Rektangel: avrundede hjørner 9">
            <a:extLst>
              <a:ext uri="{FF2B5EF4-FFF2-40B4-BE49-F238E27FC236}">
                <a16:creationId xmlns:a16="http://schemas.microsoft.com/office/drawing/2014/main" id="{FFA72965-B518-225C-9AD9-4EEE4B7AFD70}"/>
              </a:ext>
            </a:extLst>
          </p:cNvPr>
          <p:cNvSpPr/>
          <p:nvPr/>
        </p:nvSpPr>
        <p:spPr>
          <a:xfrm>
            <a:off x="3894682" y="5043061"/>
            <a:ext cx="1118286" cy="7058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nb-NO" sz="1400" dirty="0">
                <a:solidFill>
                  <a:prstClr val="white"/>
                </a:solidFill>
                <a:latin typeface="Calibri" panose="020F0502020204030204"/>
              </a:rPr>
              <a:t>Gir opplæring og utstyr</a:t>
            </a:r>
            <a:endParaRPr lang="nb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122" name="Rektangel: avrundede hjørner 9">
            <a:extLst>
              <a:ext uri="{FF2B5EF4-FFF2-40B4-BE49-F238E27FC236}">
                <a16:creationId xmlns:a16="http://schemas.microsoft.com/office/drawing/2014/main" id="{9F7AAC37-FC44-D285-28EC-CA36FE40506B}"/>
              </a:ext>
            </a:extLst>
          </p:cNvPr>
          <p:cNvSpPr/>
          <p:nvPr/>
        </p:nvSpPr>
        <p:spPr>
          <a:xfrm>
            <a:off x="6187433" y="2052620"/>
            <a:ext cx="1514568" cy="61913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Tverrfagleg møte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Vurdering</a:t>
            </a:r>
            <a:endParaRPr lang="nn-NO" sz="140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Justere EBP</a:t>
            </a:r>
          </a:p>
        </p:txBody>
      </p:sp>
      <p:sp>
        <p:nvSpPr>
          <p:cNvPr id="124" name="Rektangel: avrundede hjørner 9">
            <a:extLst>
              <a:ext uri="{FF2B5EF4-FFF2-40B4-BE49-F238E27FC236}">
                <a16:creationId xmlns:a16="http://schemas.microsoft.com/office/drawing/2014/main" id="{425FC1B8-6A00-9346-7746-B2A0E18D3681}"/>
              </a:ext>
            </a:extLst>
          </p:cNvPr>
          <p:cNvSpPr/>
          <p:nvPr/>
        </p:nvSpPr>
        <p:spPr>
          <a:xfrm>
            <a:off x="8007019" y="1477622"/>
            <a:ext cx="1287568" cy="4325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Gir råd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126">
            <a:extLst>
              <a:ext uri="{FF2B5EF4-FFF2-40B4-BE49-F238E27FC236}">
                <a16:creationId xmlns:a16="http://schemas.microsoft.com/office/drawing/2014/main" id="{0E2B536A-0113-99B9-FE4B-C80AF017559C}"/>
              </a:ext>
            </a:extLst>
          </p:cNvPr>
          <p:cNvSpPr/>
          <p:nvPr/>
        </p:nvSpPr>
        <p:spPr>
          <a:xfrm>
            <a:off x="1110993" y="3410563"/>
            <a:ext cx="10862479" cy="6549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ktangel: avrundede hjørner 9">
            <a:extLst>
              <a:ext uri="{FF2B5EF4-FFF2-40B4-BE49-F238E27FC236}">
                <a16:creationId xmlns:a16="http://schemas.microsoft.com/office/drawing/2014/main" id="{955F8142-643A-F3D9-9B56-2368122A719C}"/>
              </a:ext>
            </a:extLst>
          </p:cNvPr>
          <p:cNvSpPr/>
          <p:nvPr/>
        </p:nvSpPr>
        <p:spPr>
          <a:xfrm>
            <a:off x="10861706" y="571224"/>
            <a:ext cx="1105395" cy="69527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/>
                <a:ea typeface="Calibri"/>
                <a:cs typeface="Segoe UI"/>
              </a:rPr>
              <a:t>Leverer inn utstyr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Segoe UI"/>
            </a:endParaRPr>
          </a:p>
        </p:txBody>
      </p:sp>
      <p:sp>
        <p:nvSpPr>
          <p:cNvPr id="18" name="Rektangel: avrundede hjørner 7">
            <a:extLst>
              <a:ext uri="{FF2B5EF4-FFF2-40B4-BE49-F238E27FC236}">
                <a16:creationId xmlns:a16="http://schemas.microsoft.com/office/drawing/2014/main" id="{4F243B59-FD62-F010-7DE0-2B31DFEDE8C8}"/>
              </a:ext>
            </a:extLst>
          </p:cNvPr>
          <p:cNvSpPr/>
          <p:nvPr/>
        </p:nvSpPr>
        <p:spPr>
          <a:xfrm>
            <a:off x="1217733" y="2805617"/>
            <a:ext cx="1296355" cy="11689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Identifisere kandidat for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DHO </a:t>
            </a:r>
          </a:p>
        </p:txBody>
      </p:sp>
      <p:grpSp>
        <p:nvGrpSpPr>
          <p:cNvPr id="24" name="Group 19">
            <a:extLst>
              <a:ext uri="{FF2B5EF4-FFF2-40B4-BE49-F238E27FC236}">
                <a16:creationId xmlns:a16="http://schemas.microsoft.com/office/drawing/2014/main" id="{D9A3AB5D-95DC-39EE-B05E-168F6DE8EA0E}"/>
              </a:ext>
            </a:extLst>
          </p:cNvPr>
          <p:cNvGrpSpPr/>
          <p:nvPr/>
        </p:nvGrpSpPr>
        <p:grpSpPr>
          <a:xfrm>
            <a:off x="0" y="3478244"/>
            <a:ext cx="1074473" cy="632296"/>
            <a:chOff x="-8195" y="2803264"/>
            <a:chExt cx="1145114" cy="790659"/>
          </a:xfrm>
        </p:grpSpPr>
        <p:sp>
          <p:nvSpPr>
            <p:cNvPr id="27" name="TextBox 12">
              <a:extLst>
                <a:ext uri="{FF2B5EF4-FFF2-40B4-BE49-F238E27FC236}">
                  <a16:creationId xmlns:a16="http://schemas.microsoft.com/office/drawing/2014/main" id="{B1295C37-20AB-AD83-E020-E05FF6597B74}"/>
                </a:ext>
              </a:extLst>
            </p:cNvPr>
            <p:cNvSpPr txBox="1"/>
            <p:nvPr/>
          </p:nvSpPr>
          <p:spPr>
            <a:xfrm>
              <a:off x="-8195" y="3127744"/>
              <a:ext cx="1145114" cy="466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Anna helse-personell</a:t>
              </a:r>
              <a:endPara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8" name="Picture 148">
              <a:extLst>
                <a:ext uri="{FF2B5EF4-FFF2-40B4-BE49-F238E27FC236}">
                  <a16:creationId xmlns:a16="http://schemas.microsoft.com/office/drawing/2014/main" id="{5743D2BA-E4D7-7F4E-5AEB-4097DB9D2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3452" y="2803264"/>
              <a:ext cx="474184" cy="354812"/>
            </a:xfrm>
            <a:prstGeom prst="rect">
              <a:avLst/>
            </a:prstGeom>
          </p:spPr>
        </p:pic>
      </p:grpSp>
      <p:sp>
        <p:nvSpPr>
          <p:cNvPr id="16" name="Rectangle 10">
            <a:extLst>
              <a:ext uri="{FF2B5EF4-FFF2-40B4-BE49-F238E27FC236}">
                <a16:creationId xmlns:a16="http://schemas.microsoft.com/office/drawing/2014/main" id="{8A82B41F-73DF-353C-BD4D-CAA85AB33D0F}"/>
              </a:ext>
            </a:extLst>
          </p:cNvPr>
          <p:cNvSpPr/>
          <p:nvPr/>
        </p:nvSpPr>
        <p:spPr>
          <a:xfrm>
            <a:off x="1117260" y="5861150"/>
            <a:ext cx="10854387" cy="9114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23786B3-7E9B-4D9F-A55B-F7C38E83C7A2}"/>
              </a:ext>
            </a:extLst>
          </p:cNvPr>
          <p:cNvCxnSpPr>
            <a:cxnSpLocks/>
          </p:cNvCxnSpPr>
          <p:nvPr/>
        </p:nvCxnSpPr>
        <p:spPr>
          <a:xfrm>
            <a:off x="7766660" y="584861"/>
            <a:ext cx="0" cy="618615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D727988-FECE-4AC5-BA32-B7014804E268}"/>
              </a:ext>
            </a:extLst>
          </p:cNvPr>
          <p:cNvCxnSpPr>
            <a:cxnSpLocks/>
          </p:cNvCxnSpPr>
          <p:nvPr/>
        </p:nvCxnSpPr>
        <p:spPr>
          <a:xfrm>
            <a:off x="3795828" y="572897"/>
            <a:ext cx="0" cy="619811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12">
            <a:extLst>
              <a:ext uri="{FF2B5EF4-FFF2-40B4-BE49-F238E27FC236}">
                <a16:creationId xmlns:a16="http://schemas.microsoft.com/office/drawing/2014/main" id="{2074D460-93E8-3CF1-6895-8D2B8B2C1C1D}"/>
              </a:ext>
            </a:extLst>
          </p:cNvPr>
          <p:cNvSpPr txBox="1"/>
          <p:nvPr/>
        </p:nvSpPr>
        <p:spPr>
          <a:xfrm>
            <a:off x="-10428" y="6254183"/>
            <a:ext cx="1077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Oppfølgings-</a:t>
            </a:r>
            <a:r>
              <a:rPr kumimoji="0" lang="nb-NO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tenesta</a:t>
            </a:r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ktangel: avrundede hjørner 9">
            <a:extLst>
              <a:ext uri="{FF2B5EF4-FFF2-40B4-BE49-F238E27FC236}">
                <a16:creationId xmlns:a16="http://schemas.microsoft.com/office/drawing/2014/main" id="{69AEB8F6-52EE-0509-930F-DB1B69EA4F78}"/>
              </a:ext>
            </a:extLst>
          </p:cNvPr>
          <p:cNvSpPr/>
          <p:nvPr/>
        </p:nvSpPr>
        <p:spPr>
          <a:xfrm>
            <a:off x="7858917" y="5898088"/>
            <a:ext cx="1670584" cy="80341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nn-NO" sz="1400" dirty="0">
                <a:solidFill>
                  <a:prstClr val="white"/>
                </a:solidFill>
                <a:latin typeface="Calibri"/>
                <a:ea typeface="Segoe UI"/>
                <a:cs typeface="Segoe UI"/>
              </a:rPr>
              <a:t>Varselhandtering, rettleiing, justering ihht råd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Segoe UI"/>
              <a:cs typeface="Segoe UI"/>
            </a:endParaRPr>
          </a:p>
        </p:txBody>
      </p:sp>
      <p:sp>
        <p:nvSpPr>
          <p:cNvPr id="120" name="Rektangel: avrundede hjørner 9">
            <a:extLst>
              <a:ext uri="{FF2B5EF4-FFF2-40B4-BE49-F238E27FC236}">
                <a16:creationId xmlns:a16="http://schemas.microsoft.com/office/drawing/2014/main" id="{2B3652F5-3641-A045-334B-44E6848ABF09}"/>
              </a:ext>
            </a:extLst>
          </p:cNvPr>
          <p:cNvSpPr/>
          <p:nvPr/>
        </p:nvSpPr>
        <p:spPr>
          <a:xfrm>
            <a:off x="5138908" y="5031838"/>
            <a:ext cx="1048525" cy="7376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nb-NO" sz="1400" dirty="0">
                <a:solidFill>
                  <a:prstClr val="white"/>
                </a:solidFill>
                <a:latin typeface="Calibri" panose="020F0502020204030204"/>
              </a:rPr>
              <a:t>Følg opp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Rektangel: avrundede hjørner 9">
            <a:extLst>
              <a:ext uri="{FF2B5EF4-FFF2-40B4-BE49-F238E27FC236}">
                <a16:creationId xmlns:a16="http://schemas.microsoft.com/office/drawing/2014/main" id="{E1154777-FE65-C0BC-278C-E6F58E6CAB3B}"/>
              </a:ext>
            </a:extLst>
          </p:cNvPr>
          <p:cNvSpPr/>
          <p:nvPr/>
        </p:nvSpPr>
        <p:spPr>
          <a:xfrm>
            <a:off x="9491341" y="5002723"/>
            <a:ext cx="1163607" cy="77489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Segoe UI"/>
              </a:rPr>
              <a:t>Skjema og samtale kvar 6 mnd.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Segoe UI"/>
            </a:endParaRPr>
          </a:p>
        </p:txBody>
      </p:sp>
      <p:sp>
        <p:nvSpPr>
          <p:cNvPr id="21" name="Rektangel: avrundede hjørner 9">
            <a:extLst>
              <a:ext uri="{FF2B5EF4-FFF2-40B4-BE49-F238E27FC236}">
                <a16:creationId xmlns:a16="http://schemas.microsoft.com/office/drawing/2014/main" id="{F0FAD790-426C-6E50-9863-1D4280FEE627}"/>
              </a:ext>
            </a:extLst>
          </p:cNvPr>
          <p:cNvSpPr/>
          <p:nvPr/>
        </p:nvSpPr>
        <p:spPr>
          <a:xfrm>
            <a:off x="10744856" y="5920239"/>
            <a:ext cx="1207709" cy="78126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/>
                <a:ea typeface="Calibri"/>
                <a:cs typeface="Segoe UI"/>
              </a:rPr>
              <a:t>Avslutte i Dignio.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Segoe UI"/>
            </a:endParaRPr>
          </a:p>
        </p:txBody>
      </p:sp>
      <p:sp>
        <p:nvSpPr>
          <p:cNvPr id="121" name="Rektangel: avrundede hjørner 9">
            <a:extLst>
              <a:ext uri="{FF2B5EF4-FFF2-40B4-BE49-F238E27FC236}">
                <a16:creationId xmlns:a16="http://schemas.microsoft.com/office/drawing/2014/main" id="{71E8FB2E-ADB5-DCB0-0235-47D5117E87BF}"/>
              </a:ext>
            </a:extLst>
          </p:cNvPr>
          <p:cNvSpPr/>
          <p:nvPr/>
        </p:nvSpPr>
        <p:spPr>
          <a:xfrm>
            <a:off x="6343111" y="5031838"/>
            <a:ext cx="1253939" cy="7376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Tverrfagleg møte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Publisere EBP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ktangel: avrundede hjørner 9">
            <a:extLst>
              <a:ext uri="{FF2B5EF4-FFF2-40B4-BE49-F238E27FC236}">
                <a16:creationId xmlns:a16="http://schemas.microsoft.com/office/drawing/2014/main" id="{46A2E81B-5A2C-AEED-0D6B-A8CE65FCD7E2}"/>
              </a:ext>
            </a:extLst>
          </p:cNvPr>
          <p:cNvSpPr/>
          <p:nvPr/>
        </p:nvSpPr>
        <p:spPr>
          <a:xfrm>
            <a:off x="8051180" y="5066612"/>
            <a:ext cx="1306153" cy="64711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400" dirty="0">
                <a:solidFill>
                  <a:prstClr val="white"/>
                </a:solidFill>
                <a:latin typeface="Calibri" panose="020F0502020204030204"/>
                <a:cs typeface="Calibri"/>
              </a:rPr>
              <a:t>Hjelp ved behov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7" name="Grafikk 36" descr="Datamaskin kontur">
            <a:extLst>
              <a:ext uri="{FF2B5EF4-FFF2-40B4-BE49-F238E27FC236}">
                <a16:creationId xmlns:a16="http://schemas.microsoft.com/office/drawing/2014/main" id="{776F8379-0BA3-DE45-9FFE-1315AD1A613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1928" y="5923535"/>
            <a:ext cx="433781" cy="433781"/>
          </a:xfrm>
          <a:prstGeom prst="rect">
            <a:avLst/>
          </a:prstGeom>
        </p:spPr>
      </p:pic>
      <p:sp>
        <p:nvSpPr>
          <p:cNvPr id="35" name="Rektangel: avrundede hjørner 9">
            <a:extLst>
              <a:ext uri="{FF2B5EF4-FFF2-40B4-BE49-F238E27FC236}">
                <a16:creationId xmlns:a16="http://schemas.microsoft.com/office/drawing/2014/main" id="{A7943E2E-1870-E4F9-462E-4D34CB4EAE9D}"/>
              </a:ext>
            </a:extLst>
          </p:cNvPr>
          <p:cNvSpPr/>
          <p:nvPr/>
        </p:nvSpPr>
        <p:spPr>
          <a:xfrm>
            <a:off x="7995108" y="2164139"/>
            <a:ext cx="1287568" cy="4325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Gir råd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ktangel: avrundede hjørner 9">
            <a:extLst>
              <a:ext uri="{FF2B5EF4-FFF2-40B4-BE49-F238E27FC236}">
                <a16:creationId xmlns:a16="http://schemas.microsoft.com/office/drawing/2014/main" id="{F986A20C-7FE0-4C16-C278-B647B69BD209}"/>
              </a:ext>
            </a:extLst>
          </p:cNvPr>
          <p:cNvSpPr/>
          <p:nvPr/>
        </p:nvSpPr>
        <p:spPr>
          <a:xfrm>
            <a:off x="7993758" y="2829251"/>
            <a:ext cx="1287568" cy="4325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Gir råd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Box 12">
            <a:extLst>
              <a:ext uri="{FF2B5EF4-FFF2-40B4-BE49-F238E27FC236}">
                <a16:creationId xmlns:a16="http://schemas.microsoft.com/office/drawing/2014/main" id="{F00BB23B-841C-CC1C-50E2-3CB13F0A5E69}"/>
              </a:ext>
            </a:extLst>
          </p:cNvPr>
          <p:cNvSpPr txBox="1"/>
          <p:nvPr/>
        </p:nvSpPr>
        <p:spPr>
          <a:xfrm>
            <a:off x="-212884" y="4711221"/>
            <a:ext cx="150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Sakshandsamar</a:t>
            </a:r>
            <a:endParaRPr lang="nb-NO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Bilete 44">
            <a:extLst>
              <a:ext uri="{FF2B5EF4-FFF2-40B4-BE49-F238E27FC236}">
                <a16:creationId xmlns:a16="http://schemas.microsoft.com/office/drawing/2014/main" id="{EAAA2255-97ED-279D-6CF0-7C8E9ACA95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2228" y="4197373"/>
            <a:ext cx="630016" cy="547840"/>
          </a:xfrm>
          <a:prstGeom prst="rect">
            <a:avLst/>
          </a:prstGeom>
        </p:spPr>
      </p:pic>
      <p:sp>
        <p:nvSpPr>
          <p:cNvPr id="47" name="Rektangel: avrundede hjørner 2">
            <a:extLst>
              <a:ext uri="{FF2B5EF4-FFF2-40B4-BE49-F238E27FC236}">
                <a16:creationId xmlns:a16="http://schemas.microsoft.com/office/drawing/2014/main" id="{571B8974-C88E-1737-6B54-9D3EEDB2F150}"/>
              </a:ext>
            </a:extLst>
          </p:cNvPr>
          <p:cNvSpPr/>
          <p:nvPr/>
        </p:nvSpPr>
        <p:spPr>
          <a:xfrm>
            <a:off x="1162174" y="5051494"/>
            <a:ext cx="1247115" cy="6797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n-NO" sz="140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Mottek DHO forslag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ktangel: avrundede hjørner 9">
            <a:extLst>
              <a:ext uri="{FF2B5EF4-FFF2-40B4-BE49-F238E27FC236}">
                <a16:creationId xmlns:a16="http://schemas.microsoft.com/office/drawing/2014/main" id="{B1FC8983-9FB1-D71C-0353-EB61D28D00E2}"/>
              </a:ext>
            </a:extLst>
          </p:cNvPr>
          <p:cNvSpPr/>
          <p:nvPr/>
        </p:nvSpPr>
        <p:spPr>
          <a:xfrm>
            <a:off x="10713072" y="4197372"/>
            <a:ext cx="1207709" cy="66396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noProof="0" dirty="0">
                <a:solidFill>
                  <a:prstClr val="white"/>
                </a:solidFill>
                <a:latin typeface="Calibri"/>
                <a:ea typeface="Calibri"/>
                <a:cs typeface="Segoe UI"/>
              </a:rPr>
              <a:t>Avslutte journal og teneste.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Segoe UI"/>
            </a:endParaRPr>
          </a:p>
        </p:txBody>
      </p:sp>
      <p:sp>
        <p:nvSpPr>
          <p:cNvPr id="36" name="Rektangel: avrundede hjørner 1">
            <a:extLst>
              <a:ext uri="{FF2B5EF4-FFF2-40B4-BE49-F238E27FC236}">
                <a16:creationId xmlns:a16="http://schemas.microsoft.com/office/drawing/2014/main" id="{92E1347B-CD45-779E-0658-A6CE0E20D287}"/>
              </a:ext>
            </a:extLst>
          </p:cNvPr>
          <p:cNvSpPr/>
          <p:nvPr/>
        </p:nvSpPr>
        <p:spPr>
          <a:xfrm>
            <a:off x="1195602" y="4189446"/>
            <a:ext cx="2482045" cy="6362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Mottek DHO forslag,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formidlar til DHO koordinator, skriv vedtak om DHO.</a:t>
            </a:r>
          </a:p>
        </p:txBody>
      </p:sp>
      <p:sp>
        <p:nvSpPr>
          <p:cNvPr id="41" name="Rektangel: avrundede hjørner 9">
            <a:extLst>
              <a:ext uri="{FF2B5EF4-FFF2-40B4-BE49-F238E27FC236}">
                <a16:creationId xmlns:a16="http://schemas.microsoft.com/office/drawing/2014/main" id="{944F58B5-A12B-6F28-58AC-D1C6C104D513}"/>
              </a:ext>
            </a:extLst>
          </p:cNvPr>
          <p:cNvSpPr/>
          <p:nvPr/>
        </p:nvSpPr>
        <p:spPr>
          <a:xfrm>
            <a:off x="6336945" y="5930974"/>
            <a:ext cx="1253939" cy="7376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400" dirty="0">
                <a:solidFill>
                  <a:prstClr val="white"/>
                </a:solidFill>
                <a:latin typeface="Calibri" panose="020F0502020204030204"/>
              </a:rPr>
              <a:t>Motta info, overta DHO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6596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kstSylinder 15">
            <a:extLst>
              <a:ext uri="{FF2B5EF4-FFF2-40B4-BE49-F238E27FC236}">
                <a16:creationId xmlns:a16="http://schemas.microsoft.com/office/drawing/2014/main" id="{20395305-E344-5D91-FC12-686397095C6B}"/>
              </a:ext>
            </a:extLst>
          </p:cNvPr>
          <p:cNvSpPr txBox="1"/>
          <p:nvPr/>
        </p:nvSpPr>
        <p:spPr>
          <a:xfrm>
            <a:off x="49227" y="6654461"/>
            <a:ext cx="1164985" cy="2000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n-NO" sz="700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B6BD6BF-D89A-406D-9072-98AFCFC71B9C}"/>
              </a:ext>
            </a:extLst>
          </p:cNvPr>
          <p:cNvGrpSpPr/>
          <p:nvPr/>
        </p:nvGrpSpPr>
        <p:grpSpPr>
          <a:xfrm>
            <a:off x="1045127" y="17397"/>
            <a:ext cx="10719370" cy="528573"/>
            <a:chOff x="1144529" y="759517"/>
            <a:chExt cx="2440231" cy="663606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D3C2F6B-21A5-473C-BC0B-EB1D6EE9FDED}"/>
                </a:ext>
              </a:extLst>
            </p:cNvPr>
            <p:cNvGrpSpPr/>
            <p:nvPr/>
          </p:nvGrpSpPr>
          <p:grpSpPr>
            <a:xfrm>
              <a:off x="1144529" y="759517"/>
              <a:ext cx="1300787" cy="657270"/>
              <a:chOff x="1144529" y="759517"/>
              <a:chExt cx="1300787" cy="657270"/>
            </a:xfrm>
          </p:grpSpPr>
          <p:sp>
            <p:nvSpPr>
              <p:cNvPr id="58" name="AutoShape 9">
                <a:extLst>
                  <a:ext uri="{FF2B5EF4-FFF2-40B4-BE49-F238E27FC236}">
                    <a16:creationId xmlns:a16="http://schemas.microsoft.com/office/drawing/2014/main" id="{EB7A1867-61E5-42E0-A7F9-FD76073408C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144529" y="759517"/>
                <a:ext cx="1300787" cy="657270"/>
              </a:xfrm>
              <a:custGeom>
                <a:avLst/>
                <a:gdLst>
                  <a:gd name="connsiteX0" fmla="*/ 0 w 1445873"/>
                  <a:gd name="connsiteY0" fmla="*/ 0 h 678420"/>
                  <a:gd name="connsiteX1" fmla="*/ 1267971 w 1445873"/>
                  <a:gd name="connsiteY1" fmla="*/ 0 h 678420"/>
                  <a:gd name="connsiteX2" fmla="*/ 1445873 w 1445873"/>
                  <a:gd name="connsiteY2" fmla="*/ 339210 h 678420"/>
                  <a:gd name="connsiteX3" fmla="*/ 1267971 w 1445873"/>
                  <a:gd name="connsiteY3" fmla="*/ 678420 h 678420"/>
                  <a:gd name="connsiteX4" fmla="*/ 0 w 1445873"/>
                  <a:gd name="connsiteY4" fmla="*/ 678420 h 678420"/>
                  <a:gd name="connsiteX5" fmla="*/ 177902 w 1445873"/>
                  <a:gd name="connsiteY5" fmla="*/ 339210 h 678420"/>
                  <a:gd name="connsiteX6" fmla="*/ 0 w 1445873"/>
                  <a:gd name="connsiteY6" fmla="*/ 0 h 678420"/>
                  <a:gd name="connsiteX0" fmla="*/ 8365 w 1454238"/>
                  <a:gd name="connsiteY0" fmla="*/ 0 h 678420"/>
                  <a:gd name="connsiteX1" fmla="*/ 1276336 w 1454238"/>
                  <a:gd name="connsiteY1" fmla="*/ 0 h 678420"/>
                  <a:gd name="connsiteX2" fmla="*/ 1454238 w 1454238"/>
                  <a:gd name="connsiteY2" fmla="*/ 339210 h 678420"/>
                  <a:gd name="connsiteX3" fmla="*/ 1276336 w 1454238"/>
                  <a:gd name="connsiteY3" fmla="*/ 678420 h 678420"/>
                  <a:gd name="connsiteX4" fmla="*/ 8365 w 1454238"/>
                  <a:gd name="connsiteY4" fmla="*/ 678420 h 678420"/>
                  <a:gd name="connsiteX5" fmla="*/ 0 w 1454238"/>
                  <a:gd name="connsiteY5" fmla="*/ 271477 h 678420"/>
                  <a:gd name="connsiteX6" fmla="*/ 8365 w 1454238"/>
                  <a:gd name="connsiteY6" fmla="*/ 0 h 678420"/>
                  <a:gd name="connsiteX0" fmla="*/ 0 w 1445873"/>
                  <a:gd name="connsiteY0" fmla="*/ 0 h 678420"/>
                  <a:gd name="connsiteX1" fmla="*/ 1267971 w 1445873"/>
                  <a:gd name="connsiteY1" fmla="*/ 0 h 678420"/>
                  <a:gd name="connsiteX2" fmla="*/ 1445873 w 1445873"/>
                  <a:gd name="connsiteY2" fmla="*/ 339210 h 678420"/>
                  <a:gd name="connsiteX3" fmla="*/ 1267971 w 1445873"/>
                  <a:gd name="connsiteY3" fmla="*/ 678420 h 678420"/>
                  <a:gd name="connsiteX4" fmla="*/ 0 w 1445873"/>
                  <a:gd name="connsiteY4" fmla="*/ 678420 h 678420"/>
                  <a:gd name="connsiteX5" fmla="*/ 17035 w 1445873"/>
                  <a:gd name="connsiteY5" fmla="*/ 373077 h 678420"/>
                  <a:gd name="connsiteX6" fmla="*/ 0 w 1445873"/>
                  <a:gd name="connsiteY6" fmla="*/ 0 h 678420"/>
                  <a:gd name="connsiteX0" fmla="*/ 1253 w 1447126"/>
                  <a:gd name="connsiteY0" fmla="*/ 0 h 678420"/>
                  <a:gd name="connsiteX1" fmla="*/ 1269224 w 1447126"/>
                  <a:gd name="connsiteY1" fmla="*/ 0 h 678420"/>
                  <a:gd name="connsiteX2" fmla="*/ 1447126 w 1447126"/>
                  <a:gd name="connsiteY2" fmla="*/ 339210 h 678420"/>
                  <a:gd name="connsiteX3" fmla="*/ 1269224 w 1447126"/>
                  <a:gd name="connsiteY3" fmla="*/ 678420 h 678420"/>
                  <a:gd name="connsiteX4" fmla="*/ 1253 w 1447126"/>
                  <a:gd name="connsiteY4" fmla="*/ 678420 h 678420"/>
                  <a:gd name="connsiteX5" fmla="*/ 0 w 1447126"/>
                  <a:gd name="connsiteY5" fmla="*/ 363933 h 678420"/>
                  <a:gd name="connsiteX6" fmla="*/ 1253 w 1447126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4301 w 1450174"/>
                  <a:gd name="connsiteY0" fmla="*/ 0 h 678420"/>
                  <a:gd name="connsiteX1" fmla="*/ 1272272 w 1450174"/>
                  <a:gd name="connsiteY1" fmla="*/ 0 h 678420"/>
                  <a:gd name="connsiteX2" fmla="*/ 1450174 w 1450174"/>
                  <a:gd name="connsiteY2" fmla="*/ 339210 h 678420"/>
                  <a:gd name="connsiteX3" fmla="*/ 1272272 w 1450174"/>
                  <a:gd name="connsiteY3" fmla="*/ 678420 h 678420"/>
                  <a:gd name="connsiteX4" fmla="*/ 4301 w 1450174"/>
                  <a:gd name="connsiteY4" fmla="*/ 678420 h 678420"/>
                  <a:gd name="connsiteX5" fmla="*/ 0 w 1450174"/>
                  <a:gd name="connsiteY5" fmla="*/ 363933 h 678420"/>
                  <a:gd name="connsiteX6" fmla="*/ 4301 w 1450174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23 w 1445896"/>
                  <a:gd name="connsiteY0" fmla="*/ 0 h 678420"/>
                  <a:gd name="connsiteX1" fmla="*/ 1267994 w 1445896"/>
                  <a:gd name="connsiteY1" fmla="*/ 0 h 678420"/>
                  <a:gd name="connsiteX2" fmla="*/ 1445896 w 1445896"/>
                  <a:gd name="connsiteY2" fmla="*/ 339210 h 678420"/>
                  <a:gd name="connsiteX3" fmla="*/ 1267994 w 1445896"/>
                  <a:gd name="connsiteY3" fmla="*/ 678420 h 678420"/>
                  <a:gd name="connsiteX4" fmla="*/ 23 w 1445896"/>
                  <a:gd name="connsiteY4" fmla="*/ 678420 h 678420"/>
                  <a:gd name="connsiteX5" fmla="*/ 1818 w 1445896"/>
                  <a:gd name="connsiteY5" fmla="*/ 363933 h 678420"/>
                  <a:gd name="connsiteX6" fmla="*/ 23 w 1445896"/>
                  <a:gd name="connsiteY6" fmla="*/ 0 h 678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5896" h="678420">
                    <a:moveTo>
                      <a:pt x="23" y="0"/>
                    </a:moveTo>
                    <a:lnTo>
                      <a:pt x="1267994" y="0"/>
                    </a:lnTo>
                    <a:lnTo>
                      <a:pt x="1445896" y="339210"/>
                    </a:lnTo>
                    <a:lnTo>
                      <a:pt x="1267994" y="678420"/>
                    </a:lnTo>
                    <a:lnTo>
                      <a:pt x="23" y="678420"/>
                    </a:lnTo>
                    <a:cubicBezTo>
                      <a:pt x="-395" y="573591"/>
                      <a:pt x="5284" y="468762"/>
                      <a:pt x="1818" y="363933"/>
                    </a:cubicBezTo>
                    <a:cubicBezTo>
                      <a:pt x="5284" y="242622"/>
                      <a:pt x="-395" y="121311"/>
                      <a:pt x="23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004CD82-F97F-4061-A1C4-0E3DB0FE7D72}"/>
                  </a:ext>
                </a:extLst>
              </p:cNvPr>
              <p:cNvSpPr txBox="1"/>
              <p:nvPr/>
            </p:nvSpPr>
            <p:spPr>
              <a:xfrm>
                <a:off x="1233165" y="967543"/>
                <a:ext cx="996467" cy="26732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nb-NO" sz="1400" dirty="0">
                    <a:solidFill>
                      <a:prstClr val="black"/>
                    </a:solidFill>
                    <a:latin typeface="Arial"/>
                    <a:cs typeface="Arial"/>
                  </a:rPr>
                  <a:t>Identifisering / Tilvising</a:t>
                </a:r>
                <a:endPara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562BCF95-2F85-4C05-A836-FC9947F8F1BB}"/>
                </a:ext>
              </a:extLst>
            </p:cNvPr>
            <p:cNvGrpSpPr/>
            <p:nvPr/>
          </p:nvGrpSpPr>
          <p:grpSpPr>
            <a:xfrm>
              <a:off x="2283993" y="765853"/>
              <a:ext cx="1300767" cy="657270"/>
              <a:chOff x="2283993" y="765853"/>
              <a:chExt cx="1300767" cy="657270"/>
            </a:xfrm>
          </p:grpSpPr>
          <p:sp>
            <p:nvSpPr>
              <p:cNvPr id="55" name="AutoShape 9">
                <a:extLst>
                  <a:ext uri="{FF2B5EF4-FFF2-40B4-BE49-F238E27FC236}">
                    <a16:creationId xmlns:a16="http://schemas.microsoft.com/office/drawing/2014/main" id="{761180F8-859B-4381-A2F9-E6644D826F4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83993" y="765853"/>
                <a:ext cx="1300767" cy="657270"/>
              </a:xfrm>
              <a:prstGeom prst="chevron">
                <a:avLst>
                  <a:gd name="adj" fmla="val 26223"/>
                </a:avLst>
              </a:prstGeom>
              <a:solidFill>
                <a:schemeClr val="bg1"/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700C773-B277-4865-88E3-2982CF3E3CEA}"/>
                  </a:ext>
                </a:extLst>
              </p:cNvPr>
              <p:cNvSpPr txBox="1"/>
              <p:nvPr/>
            </p:nvSpPr>
            <p:spPr>
              <a:xfrm>
                <a:off x="2436143" y="971602"/>
                <a:ext cx="996467" cy="267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Inkludering</a:t>
                </a:r>
                <a:endPara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9ECFEC-4F93-4C6E-963F-902093009803}"/>
              </a:ext>
            </a:extLst>
          </p:cNvPr>
          <p:cNvCxnSpPr/>
          <p:nvPr/>
        </p:nvCxnSpPr>
        <p:spPr>
          <a:xfrm>
            <a:off x="264367" y="1523111"/>
            <a:ext cx="11663266" cy="0"/>
          </a:xfrm>
          <a:prstGeom prst="line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D4DE351B-4FDD-4B1E-BE19-089F8C61962A}"/>
              </a:ext>
            </a:extLst>
          </p:cNvPr>
          <p:cNvSpPr txBox="1"/>
          <p:nvPr/>
        </p:nvSpPr>
        <p:spPr>
          <a:xfrm>
            <a:off x="-108506" y="256900"/>
            <a:ext cx="1069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Fasar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22EF0EC-4593-42D1-A797-0D34D02E0A6C}"/>
              </a:ext>
            </a:extLst>
          </p:cNvPr>
          <p:cNvCxnSpPr/>
          <p:nvPr/>
        </p:nvCxnSpPr>
        <p:spPr>
          <a:xfrm>
            <a:off x="365716" y="638968"/>
            <a:ext cx="11663266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C39A2E5-5548-48AC-A99C-D513C72647D4}"/>
              </a:ext>
            </a:extLst>
          </p:cNvPr>
          <p:cNvSpPr/>
          <p:nvPr/>
        </p:nvSpPr>
        <p:spPr>
          <a:xfrm>
            <a:off x="1118439" y="5274867"/>
            <a:ext cx="10786187" cy="7120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35B544-9770-4344-979E-10A3B92C9E4E}"/>
              </a:ext>
            </a:extLst>
          </p:cNvPr>
          <p:cNvSpPr/>
          <p:nvPr/>
        </p:nvSpPr>
        <p:spPr>
          <a:xfrm>
            <a:off x="1132210" y="2324221"/>
            <a:ext cx="10786187" cy="7020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F05F9D-5583-452D-B852-B64803F5B6B2}"/>
              </a:ext>
            </a:extLst>
          </p:cNvPr>
          <p:cNvSpPr/>
          <p:nvPr/>
        </p:nvSpPr>
        <p:spPr>
          <a:xfrm>
            <a:off x="1121345" y="1591106"/>
            <a:ext cx="10786187" cy="693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58FECA-F119-4552-A55F-BD628A10F373}"/>
              </a:ext>
            </a:extLst>
          </p:cNvPr>
          <p:cNvSpPr/>
          <p:nvPr/>
        </p:nvSpPr>
        <p:spPr>
          <a:xfrm>
            <a:off x="1174313" y="717798"/>
            <a:ext cx="10786185" cy="729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D4FA7E-1196-4458-9A94-CB6552F7682B}"/>
              </a:ext>
            </a:extLst>
          </p:cNvPr>
          <p:cNvSpPr/>
          <p:nvPr/>
        </p:nvSpPr>
        <p:spPr>
          <a:xfrm>
            <a:off x="1132209" y="3062313"/>
            <a:ext cx="10786187" cy="6591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ktangel: avrundede hjørner 1">
            <a:extLst>
              <a:ext uri="{FF2B5EF4-FFF2-40B4-BE49-F238E27FC236}">
                <a16:creationId xmlns:a16="http://schemas.microsoft.com/office/drawing/2014/main" id="{D82E2EDC-942E-BE53-CBBD-D43156397818}"/>
              </a:ext>
            </a:extLst>
          </p:cNvPr>
          <p:cNvSpPr/>
          <p:nvPr/>
        </p:nvSpPr>
        <p:spPr>
          <a:xfrm>
            <a:off x="1211167" y="5290101"/>
            <a:ext cx="4839362" cy="63111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Mottek melding frå sakshandsamar (eller fastlege) om tilvist brukar.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ktangel: avrundede hjørner 2">
            <a:extLst>
              <a:ext uri="{FF2B5EF4-FFF2-40B4-BE49-F238E27FC236}">
                <a16:creationId xmlns:a16="http://schemas.microsoft.com/office/drawing/2014/main" id="{DE148575-DB7E-3B40-102C-F37190D7D87D}"/>
              </a:ext>
            </a:extLst>
          </p:cNvPr>
          <p:cNvSpPr/>
          <p:nvPr/>
        </p:nvSpPr>
        <p:spPr>
          <a:xfrm>
            <a:off x="1214212" y="2331766"/>
            <a:ext cx="4836317" cy="69449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Identifiserer/vurderer og foreslår DHO. 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Sender forslag om DHO til sakshandsamar.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ktangel: avrundede hjørner 7">
            <a:extLst>
              <a:ext uri="{FF2B5EF4-FFF2-40B4-BE49-F238E27FC236}">
                <a16:creationId xmlns:a16="http://schemas.microsoft.com/office/drawing/2014/main" id="{9AE50437-9574-4FBE-CA58-654D53A734A2}"/>
              </a:ext>
            </a:extLst>
          </p:cNvPr>
          <p:cNvSpPr/>
          <p:nvPr/>
        </p:nvSpPr>
        <p:spPr>
          <a:xfrm>
            <a:off x="1214213" y="1591651"/>
            <a:ext cx="4836316" cy="68336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Identifiserer/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vurderer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og 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foreslår DHO.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Sender forslag om DHO til sakshandsamar i kommune med kopi til fastlege.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grenseverdi(ar) og utkast til eigenbehandlingsplan.</a:t>
            </a:r>
          </a:p>
        </p:txBody>
      </p:sp>
      <p:sp>
        <p:nvSpPr>
          <p:cNvPr id="10" name="Rektangel: avrundede hjørner 9">
            <a:extLst>
              <a:ext uri="{FF2B5EF4-FFF2-40B4-BE49-F238E27FC236}">
                <a16:creationId xmlns:a16="http://schemas.microsoft.com/office/drawing/2014/main" id="{DE13E77D-626B-ACAC-EC89-A3520014777F}"/>
              </a:ext>
            </a:extLst>
          </p:cNvPr>
          <p:cNvSpPr/>
          <p:nvPr/>
        </p:nvSpPr>
        <p:spPr>
          <a:xfrm>
            <a:off x="1436883" y="749489"/>
            <a:ext cx="4245618" cy="6577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b="1" dirty="0">
                <a:solidFill>
                  <a:prstClr val="white"/>
                </a:solidFill>
                <a:latin typeface="Calibri" panose="020F0502020204030204"/>
              </a:rPr>
              <a:t>2. 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Får forslag frå fastlege, spesialist eller anna helsepersonell om DHO</a:t>
            </a:r>
            <a:r>
              <a:rPr lang="nb-NO" sz="1400" dirty="0">
                <a:solidFill>
                  <a:prstClr val="white"/>
                </a:solidFill>
                <a:latin typeface="Calibri" panose="020F0502020204030204"/>
              </a:rPr>
              <a:t>.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ktangel: avrundede hjørner 18">
            <a:extLst>
              <a:ext uri="{FF2B5EF4-FFF2-40B4-BE49-F238E27FC236}">
                <a16:creationId xmlns:a16="http://schemas.microsoft.com/office/drawing/2014/main" id="{14458984-7165-D6A6-A2B8-BE390356BB56}"/>
              </a:ext>
            </a:extLst>
          </p:cNvPr>
          <p:cNvSpPr/>
          <p:nvPr/>
        </p:nvSpPr>
        <p:spPr>
          <a:xfrm>
            <a:off x="7029092" y="746260"/>
            <a:ext cx="3584815" cy="6778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Får tilbod om digital heimeoppfølging (DHO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).</a:t>
            </a:r>
          </a:p>
          <a:p>
            <a:pPr algn="ctr"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Blir kartlagt. </a:t>
            </a:r>
            <a:endParaRPr lang="nn-NO" sz="1400" dirty="0">
              <a:solidFill>
                <a:prstClr val="white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Får brukar i MyDignio.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25">
            <a:extLst>
              <a:ext uri="{FF2B5EF4-FFF2-40B4-BE49-F238E27FC236}">
                <a16:creationId xmlns:a16="http://schemas.microsoft.com/office/drawing/2014/main" id="{ABC50D40-DCE1-69ED-E642-493268461157}"/>
              </a:ext>
            </a:extLst>
          </p:cNvPr>
          <p:cNvGrpSpPr/>
          <p:nvPr/>
        </p:nvGrpSpPr>
        <p:grpSpPr>
          <a:xfrm>
            <a:off x="-190705" y="1696083"/>
            <a:ext cx="1250478" cy="661546"/>
            <a:chOff x="-173601" y="5869410"/>
            <a:chExt cx="1250478" cy="661546"/>
          </a:xfrm>
        </p:grpSpPr>
        <p:sp>
          <p:nvSpPr>
            <p:cNvPr id="13" name="TextBox 16">
              <a:extLst>
                <a:ext uri="{FF2B5EF4-FFF2-40B4-BE49-F238E27FC236}">
                  <a16:creationId xmlns:a16="http://schemas.microsoft.com/office/drawing/2014/main" id="{405F2721-36FE-0A4B-B8EC-38CA12501E5E}"/>
                </a:ext>
              </a:extLst>
            </p:cNvPr>
            <p:cNvSpPr txBox="1"/>
            <p:nvPr/>
          </p:nvSpPr>
          <p:spPr>
            <a:xfrm>
              <a:off x="-173601" y="6253957"/>
              <a:ext cx="12504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Spesialist</a:t>
              </a:r>
              <a:endPara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4" name="Picture 164">
              <a:extLst>
                <a:ext uri="{FF2B5EF4-FFF2-40B4-BE49-F238E27FC236}">
                  <a16:creationId xmlns:a16="http://schemas.microsoft.com/office/drawing/2014/main" id="{6F9BB6C4-61AB-AD04-98BB-08D790607C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71245" y="5869410"/>
              <a:ext cx="434878" cy="434878"/>
            </a:xfrm>
            <a:prstGeom prst="rect">
              <a:avLst/>
            </a:prstGeom>
          </p:spPr>
        </p:pic>
      </p:grpSp>
      <p:grpSp>
        <p:nvGrpSpPr>
          <p:cNvPr id="15" name="Group 19">
            <a:extLst>
              <a:ext uri="{FF2B5EF4-FFF2-40B4-BE49-F238E27FC236}">
                <a16:creationId xmlns:a16="http://schemas.microsoft.com/office/drawing/2014/main" id="{B4F209DF-EE76-D5BD-905A-1FFC9D8BE0B8}"/>
              </a:ext>
            </a:extLst>
          </p:cNvPr>
          <p:cNvGrpSpPr/>
          <p:nvPr/>
        </p:nvGrpSpPr>
        <p:grpSpPr>
          <a:xfrm>
            <a:off x="17209" y="5123169"/>
            <a:ext cx="1034479" cy="836131"/>
            <a:chOff x="62535" y="2743300"/>
            <a:chExt cx="1034479" cy="836131"/>
          </a:xfrm>
        </p:grpSpPr>
        <p:sp>
          <p:nvSpPr>
            <p:cNvPr id="20" name="TextBox 12">
              <a:extLst>
                <a:ext uri="{FF2B5EF4-FFF2-40B4-BE49-F238E27FC236}">
                  <a16:creationId xmlns:a16="http://schemas.microsoft.com/office/drawing/2014/main" id="{BC9C4800-D56D-7990-ED89-571DFC0F6A1C}"/>
                </a:ext>
              </a:extLst>
            </p:cNvPr>
            <p:cNvSpPr txBox="1"/>
            <p:nvPr/>
          </p:nvSpPr>
          <p:spPr>
            <a:xfrm>
              <a:off x="62535" y="3117766"/>
              <a:ext cx="10344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DHO koordinator</a:t>
              </a:r>
              <a:endPara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1" name="Picture 148">
              <a:extLst>
                <a:ext uri="{FF2B5EF4-FFF2-40B4-BE49-F238E27FC236}">
                  <a16:creationId xmlns:a16="http://schemas.microsoft.com/office/drawing/2014/main" id="{F4A76D4B-87F2-BDBA-51FC-838254D366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1300" y="2743300"/>
              <a:ext cx="395480" cy="395480"/>
            </a:xfrm>
            <a:prstGeom prst="rect">
              <a:avLst/>
            </a:prstGeom>
          </p:spPr>
        </p:pic>
      </p:grpSp>
      <p:grpSp>
        <p:nvGrpSpPr>
          <p:cNvPr id="22" name="Group 18">
            <a:extLst>
              <a:ext uri="{FF2B5EF4-FFF2-40B4-BE49-F238E27FC236}">
                <a16:creationId xmlns:a16="http://schemas.microsoft.com/office/drawing/2014/main" id="{A81083EA-0610-E20F-342C-E0AE2809066B}"/>
              </a:ext>
            </a:extLst>
          </p:cNvPr>
          <p:cNvGrpSpPr/>
          <p:nvPr/>
        </p:nvGrpSpPr>
        <p:grpSpPr>
          <a:xfrm>
            <a:off x="231502" y="849510"/>
            <a:ext cx="746267" cy="655905"/>
            <a:chOff x="295651" y="1746878"/>
            <a:chExt cx="746267" cy="655905"/>
          </a:xfrm>
        </p:grpSpPr>
        <p:sp>
          <p:nvSpPr>
            <p:cNvPr id="23" name="TextBox 9">
              <a:extLst>
                <a:ext uri="{FF2B5EF4-FFF2-40B4-BE49-F238E27FC236}">
                  <a16:creationId xmlns:a16="http://schemas.microsoft.com/office/drawing/2014/main" id="{C7622D47-CDCD-13CA-AD99-C59E9538F8E5}"/>
                </a:ext>
              </a:extLst>
            </p:cNvPr>
            <p:cNvSpPr txBox="1"/>
            <p:nvPr/>
          </p:nvSpPr>
          <p:spPr>
            <a:xfrm>
              <a:off x="295651" y="2125784"/>
              <a:ext cx="7462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Brukar</a:t>
              </a:r>
            </a:p>
          </p:txBody>
        </p:sp>
        <p:pic>
          <p:nvPicPr>
            <p:cNvPr id="24" name="Picture 146">
              <a:extLst>
                <a:ext uri="{FF2B5EF4-FFF2-40B4-BE49-F238E27FC236}">
                  <a16:creationId xmlns:a16="http://schemas.microsoft.com/office/drawing/2014/main" id="{75DD3C35-E353-967B-13DD-39628AC5D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779" y="1746878"/>
              <a:ext cx="394994" cy="394994"/>
            </a:xfrm>
            <a:prstGeom prst="rect">
              <a:avLst/>
            </a:prstGeom>
          </p:spPr>
        </p:pic>
      </p:grpSp>
      <p:sp>
        <p:nvSpPr>
          <p:cNvPr id="30" name="Rektangel: avrundede hjørner 2">
            <a:extLst>
              <a:ext uri="{FF2B5EF4-FFF2-40B4-BE49-F238E27FC236}">
                <a16:creationId xmlns:a16="http://schemas.microsoft.com/office/drawing/2014/main" id="{53C6D5F7-DACD-D8B7-48E2-9BA3F6142487}"/>
              </a:ext>
            </a:extLst>
          </p:cNvPr>
          <p:cNvSpPr/>
          <p:nvPr/>
        </p:nvSpPr>
        <p:spPr>
          <a:xfrm>
            <a:off x="6950749" y="5305325"/>
            <a:ext cx="4597792" cy="6539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Informerer og kartlegg brukar. </a:t>
            </a:r>
            <a:r>
              <a:rPr lang="nn-NO" sz="1400" dirty="0">
                <a:solidFill>
                  <a:prstClr val="white"/>
                </a:solidFill>
              </a:rPr>
              <a:t>Registrere i Dignio.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Sende e-melding med EBP og kartleggingsskjema til Sjukepleietenesta Sunnfjord kommune om ny DHO pasient.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7" name="Group 24">
            <a:extLst>
              <a:ext uri="{FF2B5EF4-FFF2-40B4-BE49-F238E27FC236}">
                <a16:creationId xmlns:a16="http://schemas.microsoft.com/office/drawing/2014/main" id="{229519F9-9CF5-F773-A4DD-663EDDEB4D0E}"/>
              </a:ext>
            </a:extLst>
          </p:cNvPr>
          <p:cNvGrpSpPr/>
          <p:nvPr/>
        </p:nvGrpSpPr>
        <p:grpSpPr>
          <a:xfrm>
            <a:off x="163579" y="3046821"/>
            <a:ext cx="1004020" cy="754503"/>
            <a:chOff x="104919" y="4774392"/>
            <a:chExt cx="995984" cy="918630"/>
          </a:xfrm>
        </p:grpSpPr>
        <p:sp>
          <p:nvSpPr>
            <p:cNvPr id="18" name="TextBox 14">
              <a:extLst>
                <a:ext uri="{FF2B5EF4-FFF2-40B4-BE49-F238E27FC236}">
                  <a16:creationId xmlns:a16="http://schemas.microsoft.com/office/drawing/2014/main" id="{DA630FC5-9BFA-3C8C-6985-A04B9B14FB4D}"/>
                </a:ext>
              </a:extLst>
            </p:cNvPr>
            <p:cNvSpPr txBox="1"/>
            <p:nvPr/>
          </p:nvSpPr>
          <p:spPr>
            <a:xfrm>
              <a:off x="104919" y="5112100"/>
              <a:ext cx="995984" cy="5809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sz="12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Sjukepleiar i sjukehus</a:t>
              </a:r>
            </a:p>
          </p:txBody>
        </p:sp>
        <p:pic>
          <p:nvPicPr>
            <p:cNvPr id="25" name="Picture 160">
              <a:extLst>
                <a:ext uri="{FF2B5EF4-FFF2-40B4-BE49-F238E27FC236}">
                  <a16:creationId xmlns:a16="http://schemas.microsoft.com/office/drawing/2014/main" id="{1C9CB942-93F4-77CE-3FCA-E6B58C2EE3E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209" y="4774392"/>
              <a:ext cx="404906" cy="404906"/>
            </a:xfrm>
            <a:prstGeom prst="rect">
              <a:avLst/>
            </a:prstGeom>
          </p:spPr>
        </p:pic>
      </p:grpSp>
      <p:grpSp>
        <p:nvGrpSpPr>
          <p:cNvPr id="26" name="Group 22">
            <a:extLst>
              <a:ext uri="{FF2B5EF4-FFF2-40B4-BE49-F238E27FC236}">
                <a16:creationId xmlns:a16="http://schemas.microsoft.com/office/drawing/2014/main" id="{B70B5CC2-7F59-05AE-DCC9-04BD6D361754}"/>
              </a:ext>
            </a:extLst>
          </p:cNvPr>
          <p:cNvGrpSpPr/>
          <p:nvPr/>
        </p:nvGrpSpPr>
        <p:grpSpPr>
          <a:xfrm>
            <a:off x="244276" y="2407254"/>
            <a:ext cx="818721" cy="643611"/>
            <a:chOff x="247650" y="3841996"/>
            <a:chExt cx="818721" cy="643611"/>
          </a:xfrm>
        </p:grpSpPr>
        <p:sp>
          <p:nvSpPr>
            <p:cNvPr id="27" name="TextBox 13">
              <a:extLst>
                <a:ext uri="{FF2B5EF4-FFF2-40B4-BE49-F238E27FC236}">
                  <a16:creationId xmlns:a16="http://schemas.microsoft.com/office/drawing/2014/main" id="{B95B871A-B1C0-D645-93C9-854A4C0D8723}"/>
                </a:ext>
              </a:extLst>
            </p:cNvPr>
            <p:cNvSpPr txBox="1"/>
            <p:nvPr/>
          </p:nvSpPr>
          <p:spPr>
            <a:xfrm>
              <a:off x="247650" y="4208608"/>
              <a:ext cx="8187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Fastlege</a:t>
              </a:r>
            </a:p>
          </p:txBody>
        </p:sp>
        <p:pic>
          <p:nvPicPr>
            <p:cNvPr id="28" name="Picture 154">
              <a:extLst>
                <a:ext uri="{FF2B5EF4-FFF2-40B4-BE49-F238E27FC236}">
                  <a16:creationId xmlns:a16="http://schemas.microsoft.com/office/drawing/2014/main" id="{99B2FB59-B8EB-7078-B1DD-AB26BF907F6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526" y="3841996"/>
              <a:ext cx="424324" cy="386037"/>
            </a:xfrm>
            <a:prstGeom prst="rect">
              <a:avLst/>
            </a:prstGeom>
          </p:spPr>
        </p:pic>
      </p:grpSp>
      <p:sp>
        <p:nvSpPr>
          <p:cNvPr id="31" name="Rektangel: avrundede hjørner 9">
            <a:extLst>
              <a:ext uri="{FF2B5EF4-FFF2-40B4-BE49-F238E27FC236}">
                <a16:creationId xmlns:a16="http://schemas.microsoft.com/office/drawing/2014/main" id="{B097089E-51CF-3827-3E72-5B585F6E6B52}"/>
              </a:ext>
            </a:extLst>
          </p:cNvPr>
          <p:cNvSpPr/>
          <p:nvPr/>
        </p:nvSpPr>
        <p:spPr>
          <a:xfrm>
            <a:off x="1434484" y="3068396"/>
            <a:ext cx="4184197" cy="63527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  <a:ea typeface="Calibri"/>
                <a:cs typeface="Calibri"/>
              </a:rPr>
              <a:t>1. Identifiserer/vurderer kandidat for DHO via lege.</a:t>
            </a:r>
            <a:endParaRPr lang="nn-NO" sz="1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2" name="Rectangle 6">
            <a:extLst>
              <a:ext uri="{FF2B5EF4-FFF2-40B4-BE49-F238E27FC236}">
                <a16:creationId xmlns:a16="http://schemas.microsoft.com/office/drawing/2014/main" id="{08A2C021-8428-FDE8-8734-47E168255DE7}"/>
              </a:ext>
            </a:extLst>
          </p:cNvPr>
          <p:cNvSpPr/>
          <p:nvPr/>
        </p:nvSpPr>
        <p:spPr>
          <a:xfrm>
            <a:off x="1121344" y="3762140"/>
            <a:ext cx="10786187" cy="6709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Rektangel: avrundede hjørner 9">
            <a:extLst>
              <a:ext uri="{FF2B5EF4-FFF2-40B4-BE49-F238E27FC236}">
                <a16:creationId xmlns:a16="http://schemas.microsoft.com/office/drawing/2014/main" id="{CD639D11-DB14-97A4-7866-C25C23963911}"/>
              </a:ext>
            </a:extLst>
          </p:cNvPr>
          <p:cNvSpPr/>
          <p:nvPr/>
        </p:nvSpPr>
        <p:spPr>
          <a:xfrm>
            <a:off x="1434483" y="3778171"/>
            <a:ext cx="4184197" cy="64361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  <a:ea typeface="Calibri"/>
                <a:cs typeface="Calibri"/>
              </a:rPr>
              <a:t>1. Identifiserer/vurderer kandidat for DHO via lege.</a:t>
            </a:r>
          </a:p>
        </p:txBody>
      </p:sp>
      <p:grpSp>
        <p:nvGrpSpPr>
          <p:cNvPr id="34" name="Group 19">
            <a:extLst>
              <a:ext uri="{FF2B5EF4-FFF2-40B4-BE49-F238E27FC236}">
                <a16:creationId xmlns:a16="http://schemas.microsoft.com/office/drawing/2014/main" id="{99EA5831-E7DD-5C0D-A9D7-437A1951B59C}"/>
              </a:ext>
            </a:extLst>
          </p:cNvPr>
          <p:cNvGrpSpPr/>
          <p:nvPr/>
        </p:nvGrpSpPr>
        <p:grpSpPr>
          <a:xfrm>
            <a:off x="129186" y="3747938"/>
            <a:ext cx="1045127" cy="733874"/>
            <a:chOff x="-267093" y="2810143"/>
            <a:chExt cx="1364107" cy="891826"/>
          </a:xfrm>
        </p:grpSpPr>
        <p:sp>
          <p:nvSpPr>
            <p:cNvPr id="35" name="TextBox 12">
              <a:extLst>
                <a:ext uri="{FF2B5EF4-FFF2-40B4-BE49-F238E27FC236}">
                  <a16:creationId xmlns:a16="http://schemas.microsoft.com/office/drawing/2014/main" id="{E16B4176-A483-CC6A-C16D-A387D534837B}"/>
                </a:ext>
              </a:extLst>
            </p:cNvPr>
            <p:cNvSpPr txBox="1"/>
            <p:nvPr/>
          </p:nvSpPr>
          <p:spPr>
            <a:xfrm>
              <a:off x="-267093" y="3140939"/>
              <a:ext cx="1364107" cy="5610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Anna Helse-personell</a:t>
              </a:r>
              <a:endPara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36" name="Picture 148">
              <a:extLst>
                <a:ext uri="{FF2B5EF4-FFF2-40B4-BE49-F238E27FC236}">
                  <a16:creationId xmlns:a16="http://schemas.microsoft.com/office/drawing/2014/main" id="{71C10178-4A8E-E4CF-C7CF-45A0B344A5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28" y="2810143"/>
              <a:ext cx="782793" cy="395480"/>
            </a:xfrm>
            <a:prstGeom prst="rect">
              <a:avLst/>
            </a:prstGeom>
          </p:spPr>
        </p:pic>
      </p:grpSp>
      <p:sp>
        <p:nvSpPr>
          <p:cNvPr id="29" name="Rectangle 10">
            <a:extLst>
              <a:ext uri="{FF2B5EF4-FFF2-40B4-BE49-F238E27FC236}">
                <a16:creationId xmlns:a16="http://schemas.microsoft.com/office/drawing/2014/main" id="{BB6DC274-C304-A55E-7225-F215CB7B3997}"/>
              </a:ext>
            </a:extLst>
          </p:cNvPr>
          <p:cNvSpPr/>
          <p:nvPr/>
        </p:nvSpPr>
        <p:spPr>
          <a:xfrm>
            <a:off x="1110062" y="6042477"/>
            <a:ext cx="10786187" cy="7120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8" name="TextBox 12">
            <a:extLst>
              <a:ext uri="{FF2B5EF4-FFF2-40B4-BE49-F238E27FC236}">
                <a16:creationId xmlns:a16="http://schemas.microsoft.com/office/drawing/2014/main" id="{3459A8AB-30B0-5CC1-1504-D22864E1EA17}"/>
              </a:ext>
            </a:extLst>
          </p:cNvPr>
          <p:cNvSpPr txBox="1"/>
          <p:nvPr/>
        </p:nvSpPr>
        <p:spPr>
          <a:xfrm>
            <a:off x="41226" y="6265479"/>
            <a:ext cx="1077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Oppfølgings-</a:t>
            </a:r>
            <a:r>
              <a:rPr kumimoji="0" lang="nb-NO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tenesta</a:t>
            </a:r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0" name="Grafikk 39" descr="Datamaskin kontur">
            <a:extLst>
              <a:ext uri="{FF2B5EF4-FFF2-40B4-BE49-F238E27FC236}">
                <a16:creationId xmlns:a16="http://schemas.microsoft.com/office/drawing/2014/main" id="{0C20E7E4-CE73-CA58-208F-B9E20A85460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95974" y="5921216"/>
            <a:ext cx="433781" cy="433781"/>
          </a:xfrm>
          <a:prstGeom prst="rect">
            <a:avLst/>
          </a:prstGeom>
        </p:spPr>
      </p:pic>
      <p:sp>
        <p:nvSpPr>
          <p:cNvPr id="37" name="Rectangle 6">
            <a:extLst>
              <a:ext uri="{FF2B5EF4-FFF2-40B4-BE49-F238E27FC236}">
                <a16:creationId xmlns:a16="http://schemas.microsoft.com/office/drawing/2014/main" id="{2295C06C-8DC2-3F7A-C876-7B28EB0EF8D6}"/>
              </a:ext>
            </a:extLst>
          </p:cNvPr>
          <p:cNvSpPr/>
          <p:nvPr/>
        </p:nvSpPr>
        <p:spPr>
          <a:xfrm>
            <a:off x="1118439" y="4481812"/>
            <a:ext cx="10786187" cy="737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9" name="Bilete 38">
            <a:extLst>
              <a:ext uri="{FF2B5EF4-FFF2-40B4-BE49-F238E27FC236}">
                <a16:creationId xmlns:a16="http://schemas.microsoft.com/office/drawing/2014/main" id="{69D194D3-7165-E476-6D7C-30C474EBB7E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9374" y="4449057"/>
            <a:ext cx="630016" cy="547840"/>
          </a:xfrm>
          <a:prstGeom prst="rect">
            <a:avLst/>
          </a:prstGeom>
        </p:spPr>
      </p:pic>
      <p:sp>
        <p:nvSpPr>
          <p:cNvPr id="42" name="TextBox 12">
            <a:extLst>
              <a:ext uri="{FF2B5EF4-FFF2-40B4-BE49-F238E27FC236}">
                <a16:creationId xmlns:a16="http://schemas.microsoft.com/office/drawing/2014/main" id="{0ADD310A-E012-FA11-2652-69DEEFA354C7}"/>
              </a:ext>
            </a:extLst>
          </p:cNvPr>
          <p:cNvSpPr txBox="1"/>
          <p:nvPr/>
        </p:nvSpPr>
        <p:spPr>
          <a:xfrm>
            <a:off x="-215672" y="4876869"/>
            <a:ext cx="150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Sakshandsamar</a:t>
            </a:r>
            <a:endParaRPr lang="nb-NO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ktangel: avrundede hjørner 1">
            <a:extLst>
              <a:ext uri="{FF2B5EF4-FFF2-40B4-BE49-F238E27FC236}">
                <a16:creationId xmlns:a16="http://schemas.microsoft.com/office/drawing/2014/main" id="{ACCE80A4-39FB-F8D2-1F18-E96079C1A04B}"/>
              </a:ext>
            </a:extLst>
          </p:cNvPr>
          <p:cNvSpPr/>
          <p:nvPr/>
        </p:nvSpPr>
        <p:spPr>
          <a:xfrm>
            <a:off x="1211167" y="4522753"/>
            <a:ext cx="4839362" cy="63111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b="1" dirty="0">
                <a:solidFill>
                  <a:prstClr val="white"/>
                </a:solidFill>
                <a:latin typeface="Calibri" panose="020F0502020204030204"/>
              </a:rPr>
              <a:t>3</a:t>
            </a:r>
            <a:r>
              <a:rPr kumimoji="0" lang="nn-NO" sz="1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Mottek melding frå lege, opprettar teneste DHO, sender internmelding til DHO koordinator i kommunen. Skriv vedtak.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494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kstSylinder 24">
            <a:extLst>
              <a:ext uri="{FF2B5EF4-FFF2-40B4-BE49-F238E27FC236}">
                <a16:creationId xmlns:a16="http://schemas.microsoft.com/office/drawing/2014/main" id="{8DA0016D-2112-6836-AF9C-6CC51D62B695}"/>
              </a:ext>
            </a:extLst>
          </p:cNvPr>
          <p:cNvSpPr txBox="1"/>
          <p:nvPr/>
        </p:nvSpPr>
        <p:spPr>
          <a:xfrm>
            <a:off x="40047" y="6614936"/>
            <a:ext cx="1164985" cy="2000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n-NO" sz="7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58FECA-F119-4552-A55F-BD628A10F373}"/>
              </a:ext>
            </a:extLst>
          </p:cNvPr>
          <p:cNvSpPr/>
          <p:nvPr/>
        </p:nvSpPr>
        <p:spPr>
          <a:xfrm>
            <a:off x="1109159" y="648762"/>
            <a:ext cx="10786187" cy="8271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F05F9D-5583-452D-B852-B64803F5B6B2}"/>
              </a:ext>
            </a:extLst>
          </p:cNvPr>
          <p:cNvSpPr/>
          <p:nvPr/>
        </p:nvSpPr>
        <p:spPr>
          <a:xfrm>
            <a:off x="1090862" y="1714872"/>
            <a:ext cx="10835982" cy="6234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9ECFEC-4F93-4C6E-963F-902093009803}"/>
              </a:ext>
            </a:extLst>
          </p:cNvPr>
          <p:cNvCxnSpPr/>
          <p:nvPr/>
        </p:nvCxnSpPr>
        <p:spPr>
          <a:xfrm>
            <a:off x="264367" y="1551715"/>
            <a:ext cx="11663266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C39A2E5-5548-48AC-A99C-D513C72647D4}"/>
              </a:ext>
            </a:extLst>
          </p:cNvPr>
          <p:cNvSpPr/>
          <p:nvPr/>
        </p:nvSpPr>
        <p:spPr>
          <a:xfrm>
            <a:off x="1112846" y="5833892"/>
            <a:ext cx="10835982" cy="9379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4DE351B-4FDD-4B1E-BE19-089F8C61962A}"/>
              </a:ext>
            </a:extLst>
          </p:cNvPr>
          <p:cNvSpPr txBox="1"/>
          <p:nvPr/>
        </p:nvSpPr>
        <p:spPr>
          <a:xfrm>
            <a:off x="-85195" y="175302"/>
            <a:ext cx="1069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Fasa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22EF0EC-4593-42D1-A797-0D34D02E0A6C}"/>
              </a:ext>
            </a:extLst>
          </p:cNvPr>
          <p:cNvCxnSpPr/>
          <p:nvPr/>
        </p:nvCxnSpPr>
        <p:spPr>
          <a:xfrm>
            <a:off x="333119" y="598069"/>
            <a:ext cx="11663266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60D4FA7E-1196-4458-9A94-CB6552F7682B}"/>
              </a:ext>
            </a:extLst>
          </p:cNvPr>
          <p:cNvSpPr/>
          <p:nvPr/>
        </p:nvSpPr>
        <p:spPr>
          <a:xfrm>
            <a:off x="1096702" y="3055223"/>
            <a:ext cx="10852126" cy="5631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48CE845-D6DB-426B-A3DB-209E38741897}"/>
              </a:ext>
            </a:extLst>
          </p:cNvPr>
          <p:cNvGrpSpPr/>
          <p:nvPr/>
        </p:nvGrpSpPr>
        <p:grpSpPr>
          <a:xfrm>
            <a:off x="1100402" y="37406"/>
            <a:ext cx="10786188" cy="477232"/>
            <a:chOff x="1144529" y="764489"/>
            <a:chExt cx="3677943" cy="66240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8D1602CF-9027-48E7-9A93-8FC8BCB1E200}"/>
                </a:ext>
              </a:extLst>
            </p:cNvPr>
            <p:cNvGrpSpPr/>
            <p:nvPr/>
          </p:nvGrpSpPr>
          <p:grpSpPr>
            <a:xfrm>
              <a:off x="1144529" y="769621"/>
              <a:ext cx="1300787" cy="657270"/>
              <a:chOff x="1144529" y="769621"/>
              <a:chExt cx="1300787" cy="657270"/>
            </a:xfrm>
          </p:grpSpPr>
          <p:sp>
            <p:nvSpPr>
              <p:cNvPr id="82" name="AutoShape 9">
                <a:extLst>
                  <a:ext uri="{FF2B5EF4-FFF2-40B4-BE49-F238E27FC236}">
                    <a16:creationId xmlns:a16="http://schemas.microsoft.com/office/drawing/2014/main" id="{525B543E-9AE6-459D-A7D3-DE52E161CC1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144529" y="769621"/>
                <a:ext cx="1300787" cy="657270"/>
              </a:xfrm>
              <a:custGeom>
                <a:avLst/>
                <a:gdLst>
                  <a:gd name="connsiteX0" fmla="*/ 0 w 1445873"/>
                  <a:gd name="connsiteY0" fmla="*/ 0 h 678420"/>
                  <a:gd name="connsiteX1" fmla="*/ 1267971 w 1445873"/>
                  <a:gd name="connsiteY1" fmla="*/ 0 h 678420"/>
                  <a:gd name="connsiteX2" fmla="*/ 1445873 w 1445873"/>
                  <a:gd name="connsiteY2" fmla="*/ 339210 h 678420"/>
                  <a:gd name="connsiteX3" fmla="*/ 1267971 w 1445873"/>
                  <a:gd name="connsiteY3" fmla="*/ 678420 h 678420"/>
                  <a:gd name="connsiteX4" fmla="*/ 0 w 1445873"/>
                  <a:gd name="connsiteY4" fmla="*/ 678420 h 678420"/>
                  <a:gd name="connsiteX5" fmla="*/ 177902 w 1445873"/>
                  <a:gd name="connsiteY5" fmla="*/ 339210 h 678420"/>
                  <a:gd name="connsiteX6" fmla="*/ 0 w 1445873"/>
                  <a:gd name="connsiteY6" fmla="*/ 0 h 678420"/>
                  <a:gd name="connsiteX0" fmla="*/ 8365 w 1454238"/>
                  <a:gd name="connsiteY0" fmla="*/ 0 h 678420"/>
                  <a:gd name="connsiteX1" fmla="*/ 1276336 w 1454238"/>
                  <a:gd name="connsiteY1" fmla="*/ 0 h 678420"/>
                  <a:gd name="connsiteX2" fmla="*/ 1454238 w 1454238"/>
                  <a:gd name="connsiteY2" fmla="*/ 339210 h 678420"/>
                  <a:gd name="connsiteX3" fmla="*/ 1276336 w 1454238"/>
                  <a:gd name="connsiteY3" fmla="*/ 678420 h 678420"/>
                  <a:gd name="connsiteX4" fmla="*/ 8365 w 1454238"/>
                  <a:gd name="connsiteY4" fmla="*/ 678420 h 678420"/>
                  <a:gd name="connsiteX5" fmla="*/ 0 w 1454238"/>
                  <a:gd name="connsiteY5" fmla="*/ 271477 h 678420"/>
                  <a:gd name="connsiteX6" fmla="*/ 8365 w 1454238"/>
                  <a:gd name="connsiteY6" fmla="*/ 0 h 678420"/>
                  <a:gd name="connsiteX0" fmla="*/ 0 w 1445873"/>
                  <a:gd name="connsiteY0" fmla="*/ 0 h 678420"/>
                  <a:gd name="connsiteX1" fmla="*/ 1267971 w 1445873"/>
                  <a:gd name="connsiteY1" fmla="*/ 0 h 678420"/>
                  <a:gd name="connsiteX2" fmla="*/ 1445873 w 1445873"/>
                  <a:gd name="connsiteY2" fmla="*/ 339210 h 678420"/>
                  <a:gd name="connsiteX3" fmla="*/ 1267971 w 1445873"/>
                  <a:gd name="connsiteY3" fmla="*/ 678420 h 678420"/>
                  <a:gd name="connsiteX4" fmla="*/ 0 w 1445873"/>
                  <a:gd name="connsiteY4" fmla="*/ 678420 h 678420"/>
                  <a:gd name="connsiteX5" fmla="*/ 17035 w 1445873"/>
                  <a:gd name="connsiteY5" fmla="*/ 373077 h 678420"/>
                  <a:gd name="connsiteX6" fmla="*/ 0 w 1445873"/>
                  <a:gd name="connsiteY6" fmla="*/ 0 h 678420"/>
                  <a:gd name="connsiteX0" fmla="*/ 1253 w 1447126"/>
                  <a:gd name="connsiteY0" fmla="*/ 0 h 678420"/>
                  <a:gd name="connsiteX1" fmla="*/ 1269224 w 1447126"/>
                  <a:gd name="connsiteY1" fmla="*/ 0 h 678420"/>
                  <a:gd name="connsiteX2" fmla="*/ 1447126 w 1447126"/>
                  <a:gd name="connsiteY2" fmla="*/ 339210 h 678420"/>
                  <a:gd name="connsiteX3" fmla="*/ 1269224 w 1447126"/>
                  <a:gd name="connsiteY3" fmla="*/ 678420 h 678420"/>
                  <a:gd name="connsiteX4" fmla="*/ 1253 w 1447126"/>
                  <a:gd name="connsiteY4" fmla="*/ 678420 h 678420"/>
                  <a:gd name="connsiteX5" fmla="*/ 0 w 1447126"/>
                  <a:gd name="connsiteY5" fmla="*/ 363933 h 678420"/>
                  <a:gd name="connsiteX6" fmla="*/ 1253 w 1447126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4301 w 1450174"/>
                  <a:gd name="connsiteY0" fmla="*/ 0 h 678420"/>
                  <a:gd name="connsiteX1" fmla="*/ 1272272 w 1450174"/>
                  <a:gd name="connsiteY1" fmla="*/ 0 h 678420"/>
                  <a:gd name="connsiteX2" fmla="*/ 1450174 w 1450174"/>
                  <a:gd name="connsiteY2" fmla="*/ 339210 h 678420"/>
                  <a:gd name="connsiteX3" fmla="*/ 1272272 w 1450174"/>
                  <a:gd name="connsiteY3" fmla="*/ 678420 h 678420"/>
                  <a:gd name="connsiteX4" fmla="*/ 4301 w 1450174"/>
                  <a:gd name="connsiteY4" fmla="*/ 678420 h 678420"/>
                  <a:gd name="connsiteX5" fmla="*/ 0 w 1450174"/>
                  <a:gd name="connsiteY5" fmla="*/ 363933 h 678420"/>
                  <a:gd name="connsiteX6" fmla="*/ 4301 w 1450174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23 w 1445896"/>
                  <a:gd name="connsiteY0" fmla="*/ 0 h 678420"/>
                  <a:gd name="connsiteX1" fmla="*/ 1267994 w 1445896"/>
                  <a:gd name="connsiteY1" fmla="*/ 0 h 678420"/>
                  <a:gd name="connsiteX2" fmla="*/ 1445896 w 1445896"/>
                  <a:gd name="connsiteY2" fmla="*/ 339210 h 678420"/>
                  <a:gd name="connsiteX3" fmla="*/ 1267994 w 1445896"/>
                  <a:gd name="connsiteY3" fmla="*/ 678420 h 678420"/>
                  <a:gd name="connsiteX4" fmla="*/ 23 w 1445896"/>
                  <a:gd name="connsiteY4" fmla="*/ 678420 h 678420"/>
                  <a:gd name="connsiteX5" fmla="*/ 1818 w 1445896"/>
                  <a:gd name="connsiteY5" fmla="*/ 363933 h 678420"/>
                  <a:gd name="connsiteX6" fmla="*/ 23 w 1445896"/>
                  <a:gd name="connsiteY6" fmla="*/ 0 h 678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5896" h="678420">
                    <a:moveTo>
                      <a:pt x="23" y="0"/>
                    </a:moveTo>
                    <a:lnTo>
                      <a:pt x="1267994" y="0"/>
                    </a:lnTo>
                    <a:lnTo>
                      <a:pt x="1445896" y="339210"/>
                    </a:lnTo>
                    <a:lnTo>
                      <a:pt x="1267994" y="678420"/>
                    </a:lnTo>
                    <a:lnTo>
                      <a:pt x="23" y="678420"/>
                    </a:lnTo>
                    <a:cubicBezTo>
                      <a:pt x="-395" y="573591"/>
                      <a:pt x="5284" y="468762"/>
                      <a:pt x="1818" y="363933"/>
                    </a:cubicBezTo>
                    <a:cubicBezTo>
                      <a:pt x="5284" y="242622"/>
                      <a:pt x="-395" y="121311"/>
                      <a:pt x="23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05F855D8-AEDE-4035-9998-5A5D8F77FE21}"/>
                  </a:ext>
                </a:extLst>
              </p:cNvPr>
              <p:cNvSpPr txBox="1"/>
              <p:nvPr/>
            </p:nvSpPr>
            <p:spPr>
              <a:xfrm>
                <a:off x="1233165" y="967543"/>
                <a:ext cx="996467" cy="267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Utlevering / Opplæring</a:t>
                </a:r>
                <a:endPara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C09E109E-4739-4D5A-94FC-1D5C417C8F6D}"/>
                </a:ext>
              </a:extLst>
            </p:cNvPr>
            <p:cNvGrpSpPr/>
            <p:nvPr/>
          </p:nvGrpSpPr>
          <p:grpSpPr>
            <a:xfrm>
              <a:off x="2288580" y="764489"/>
              <a:ext cx="2533892" cy="659201"/>
              <a:chOff x="2288580" y="764489"/>
              <a:chExt cx="2533892" cy="659201"/>
            </a:xfrm>
          </p:grpSpPr>
          <p:sp>
            <p:nvSpPr>
              <p:cNvPr id="80" name="AutoShape 9">
                <a:extLst>
                  <a:ext uri="{FF2B5EF4-FFF2-40B4-BE49-F238E27FC236}">
                    <a16:creationId xmlns:a16="http://schemas.microsoft.com/office/drawing/2014/main" id="{FDA3A0EF-15C4-4E01-B4DA-3A6178AA16D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88580" y="764489"/>
                <a:ext cx="1300767" cy="657270"/>
              </a:xfrm>
              <a:prstGeom prst="chevron">
                <a:avLst>
                  <a:gd name="adj" fmla="val 26223"/>
                </a:avLst>
              </a:prstGeom>
              <a:solidFill>
                <a:schemeClr val="bg1"/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F9B24D36-565F-4DB5-946A-904E11DF5E83}"/>
                  </a:ext>
                </a:extLst>
              </p:cNvPr>
              <p:cNvSpPr txBox="1"/>
              <p:nvPr/>
            </p:nvSpPr>
            <p:spPr>
              <a:xfrm>
                <a:off x="2592930" y="971602"/>
                <a:ext cx="543874" cy="267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nb-NO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Utprøving</a:t>
                </a:r>
                <a:endPara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4" name="AutoShape 9">
                <a:extLst>
                  <a:ext uri="{FF2B5EF4-FFF2-40B4-BE49-F238E27FC236}">
                    <a16:creationId xmlns:a16="http://schemas.microsoft.com/office/drawing/2014/main" id="{40EF90E3-24F1-4704-8314-CFBABE29C53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521705" y="766420"/>
                <a:ext cx="1300767" cy="657270"/>
              </a:xfrm>
              <a:prstGeom prst="chevron">
                <a:avLst>
                  <a:gd name="adj" fmla="val 26223"/>
                </a:avLst>
              </a:prstGeom>
              <a:solidFill>
                <a:schemeClr val="bg1"/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37FD0B14-5819-417C-8EA9-D731A3F27A97}"/>
                  </a:ext>
                </a:extLst>
              </p:cNvPr>
              <p:cNvSpPr txBox="1"/>
              <p:nvPr/>
            </p:nvSpPr>
            <p:spPr>
              <a:xfrm>
                <a:off x="3679201" y="973533"/>
                <a:ext cx="996467" cy="267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nb-NO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Oppstart</a:t>
                </a:r>
                <a:endPara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DCB9FFA-A5CF-4631-9130-8249EDA00357}"/>
              </a:ext>
            </a:extLst>
          </p:cNvPr>
          <p:cNvGrpSpPr/>
          <p:nvPr/>
        </p:nvGrpSpPr>
        <p:grpSpPr>
          <a:xfrm>
            <a:off x="296654" y="2333916"/>
            <a:ext cx="820652" cy="621490"/>
            <a:chOff x="181303" y="3824447"/>
            <a:chExt cx="927856" cy="621490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38BB25F-7D03-4626-A2CC-B673022E7CB8}"/>
                </a:ext>
              </a:extLst>
            </p:cNvPr>
            <p:cNvSpPr txBox="1"/>
            <p:nvPr/>
          </p:nvSpPr>
          <p:spPr>
            <a:xfrm>
              <a:off x="181303" y="4168938"/>
              <a:ext cx="9278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Fastlege</a:t>
              </a:r>
            </a:p>
          </p:txBody>
        </p:sp>
        <p:pic>
          <p:nvPicPr>
            <p:cNvPr id="68" name="Picture 67">
              <a:extLst>
                <a:ext uri="{FF2B5EF4-FFF2-40B4-BE49-F238E27FC236}">
                  <a16:creationId xmlns:a16="http://schemas.microsoft.com/office/drawing/2014/main" id="{8058CFB5-1B6F-4A09-93DA-65F4BE31C2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411" y="3824447"/>
              <a:ext cx="458453" cy="386037"/>
            </a:xfrm>
            <a:prstGeom prst="rect">
              <a:avLst/>
            </a:prstGeom>
          </p:spPr>
        </p:pic>
      </p:grpSp>
      <p:sp>
        <p:nvSpPr>
          <p:cNvPr id="2" name="Rectangle 6">
            <a:extLst>
              <a:ext uri="{FF2B5EF4-FFF2-40B4-BE49-F238E27FC236}">
                <a16:creationId xmlns:a16="http://schemas.microsoft.com/office/drawing/2014/main" id="{1620A2FC-C6B7-33FF-DF8C-4EFF20F5A5D5}"/>
              </a:ext>
            </a:extLst>
          </p:cNvPr>
          <p:cNvSpPr/>
          <p:nvPr/>
        </p:nvSpPr>
        <p:spPr>
          <a:xfrm>
            <a:off x="1093888" y="2379748"/>
            <a:ext cx="10835982" cy="6234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" name="Group 18">
            <a:extLst>
              <a:ext uri="{FF2B5EF4-FFF2-40B4-BE49-F238E27FC236}">
                <a16:creationId xmlns:a16="http://schemas.microsoft.com/office/drawing/2014/main" id="{ED440780-119B-85AC-ADFC-34D4F5CA49F1}"/>
              </a:ext>
            </a:extLst>
          </p:cNvPr>
          <p:cNvGrpSpPr/>
          <p:nvPr/>
        </p:nvGrpSpPr>
        <p:grpSpPr>
          <a:xfrm>
            <a:off x="249405" y="757893"/>
            <a:ext cx="746267" cy="655905"/>
            <a:chOff x="295651" y="1746878"/>
            <a:chExt cx="746267" cy="655905"/>
          </a:xfrm>
        </p:grpSpPr>
        <p:sp>
          <p:nvSpPr>
            <p:cNvPr id="6" name="TextBox 9">
              <a:extLst>
                <a:ext uri="{FF2B5EF4-FFF2-40B4-BE49-F238E27FC236}">
                  <a16:creationId xmlns:a16="http://schemas.microsoft.com/office/drawing/2014/main" id="{F1063080-CA69-DC3B-A6B9-1432A5B3BE3B}"/>
                </a:ext>
              </a:extLst>
            </p:cNvPr>
            <p:cNvSpPr txBox="1"/>
            <p:nvPr/>
          </p:nvSpPr>
          <p:spPr>
            <a:xfrm>
              <a:off x="295651" y="2125784"/>
              <a:ext cx="7462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Brukar</a:t>
              </a:r>
            </a:p>
          </p:txBody>
        </p:sp>
        <p:pic>
          <p:nvPicPr>
            <p:cNvPr id="8" name="Picture 146">
              <a:extLst>
                <a:ext uri="{FF2B5EF4-FFF2-40B4-BE49-F238E27FC236}">
                  <a16:creationId xmlns:a16="http://schemas.microsoft.com/office/drawing/2014/main" id="{85AECF9C-EAC1-4817-D944-4295B22442C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779" y="1746878"/>
              <a:ext cx="394994" cy="394994"/>
            </a:xfrm>
            <a:prstGeom prst="rect">
              <a:avLst/>
            </a:prstGeom>
          </p:spPr>
        </p:pic>
      </p:grpSp>
      <p:grpSp>
        <p:nvGrpSpPr>
          <p:cNvPr id="17" name="Group 19">
            <a:extLst>
              <a:ext uri="{FF2B5EF4-FFF2-40B4-BE49-F238E27FC236}">
                <a16:creationId xmlns:a16="http://schemas.microsoft.com/office/drawing/2014/main" id="{90ABF234-0B00-A2E4-A6AE-5CCB51E13F7E}"/>
              </a:ext>
            </a:extLst>
          </p:cNvPr>
          <p:cNvGrpSpPr/>
          <p:nvPr/>
        </p:nvGrpSpPr>
        <p:grpSpPr>
          <a:xfrm>
            <a:off x="174409" y="5061982"/>
            <a:ext cx="942897" cy="830062"/>
            <a:chOff x="164309" y="2620748"/>
            <a:chExt cx="942897" cy="830062"/>
          </a:xfrm>
        </p:grpSpPr>
        <p:sp>
          <p:nvSpPr>
            <p:cNvPr id="18" name="TextBox 12">
              <a:extLst>
                <a:ext uri="{FF2B5EF4-FFF2-40B4-BE49-F238E27FC236}">
                  <a16:creationId xmlns:a16="http://schemas.microsoft.com/office/drawing/2014/main" id="{363D3407-C27E-B479-6FA7-C5B053CF3B0D}"/>
                </a:ext>
              </a:extLst>
            </p:cNvPr>
            <p:cNvSpPr txBox="1"/>
            <p:nvPr/>
          </p:nvSpPr>
          <p:spPr>
            <a:xfrm>
              <a:off x="164309" y="2989145"/>
              <a:ext cx="9428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DHO koordinator</a:t>
              </a:r>
            </a:p>
          </p:txBody>
        </p:sp>
        <p:pic>
          <p:nvPicPr>
            <p:cNvPr id="19" name="Picture 148">
              <a:extLst>
                <a:ext uri="{FF2B5EF4-FFF2-40B4-BE49-F238E27FC236}">
                  <a16:creationId xmlns:a16="http://schemas.microsoft.com/office/drawing/2014/main" id="{510441A0-4543-4183-1B70-55A3DD42817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347" y="2620748"/>
              <a:ext cx="395480" cy="395480"/>
            </a:xfrm>
            <a:prstGeom prst="rect">
              <a:avLst/>
            </a:prstGeom>
          </p:spPr>
        </p:pic>
      </p:grpSp>
      <p:sp>
        <p:nvSpPr>
          <p:cNvPr id="20" name="Rektangel: avrundede hjørner 9">
            <a:extLst>
              <a:ext uri="{FF2B5EF4-FFF2-40B4-BE49-F238E27FC236}">
                <a16:creationId xmlns:a16="http://schemas.microsoft.com/office/drawing/2014/main" id="{0B83BBF1-CA17-94F1-4D43-E3618F7A9876}"/>
              </a:ext>
            </a:extLst>
          </p:cNvPr>
          <p:cNvSpPr/>
          <p:nvPr/>
        </p:nvSpPr>
        <p:spPr>
          <a:xfrm>
            <a:off x="1360342" y="706570"/>
            <a:ext cx="2767700" cy="73781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Møter </a:t>
            </a:r>
            <a:r>
              <a:rPr lang="nb-NO" sz="1400" dirty="0">
                <a:solidFill>
                  <a:prstClr val="white"/>
                </a:solidFill>
                <a:latin typeface="Calibri" panose="020F0502020204030204"/>
              </a:rPr>
              <a:t>DHO koordinator, får</a:t>
            </a: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opplæring og utstyr</a:t>
            </a:r>
            <a:r>
              <a:rPr lang="nb-NO" sz="1400" dirty="0">
                <a:solidFill>
                  <a:prstClr val="white"/>
                </a:solidFill>
                <a:latin typeface="Calibri" panose="020F0502020204030204"/>
              </a:rPr>
              <a:t>. </a:t>
            </a:r>
          </a:p>
          <a:p>
            <a:pPr algn="ctr">
              <a:defRPr/>
            </a:pPr>
            <a:r>
              <a:rPr lang="nb-NO" sz="1400" dirty="0" err="1">
                <a:solidFill>
                  <a:prstClr val="white"/>
                </a:solidFill>
                <a:latin typeface="Calibri" panose="020F0502020204030204"/>
              </a:rPr>
              <a:t>Deltek</a:t>
            </a:r>
            <a:r>
              <a:rPr lang="nb-NO" sz="1400" dirty="0">
                <a:solidFill>
                  <a:prstClr val="white"/>
                </a:solidFill>
                <a:latin typeface="Calibri" panose="020F0502020204030204"/>
              </a:rPr>
              <a:t> i digitalt møte.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ktangel: avrundede hjørner 9">
            <a:extLst>
              <a:ext uri="{FF2B5EF4-FFF2-40B4-BE49-F238E27FC236}">
                <a16:creationId xmlns:a16="http://schemas.microsoft.com/office/drawing/2014/main" id="{905061BA-E67C-15BD-70D2-0DD6F28E4A24}"/>
              </a:ext>
            </a:extLst>
          </p:cNvPr>
          <p:cNvSpPr/>
          <p:nvPr/>
        </p:nvSpPr>
        <p:spPr>
          <a:xfrm>
            <a:off x="4671081" y="688287"/>
            <a:ext cx="2988012" cy="73781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Utprøvingsfase 2-3 veker.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Gjer målingar, oppgåver og svarar på spørsmål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.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ktangel: avrundede hjørner 9">
            <a:extLst>
              <a:ext uri="{FF2B5EF4-FFF2-40B4-BE49-F238E27FC236}">
                <a16:creationId xmlns:a16="http://schemas.microsoft.com/office/drawing/2014/main" id="{42C95085-0878-BE0C-888E-09DA66209B78}"/>
              </a:ext>
            </a:extLst>
          </p:cNvPr>
          <p:cNvSpPr/>
          <p:nvPr/>
        </p:nvSpPr>
        <p:spPr>
          <a:xfrm>
            <a:off x="8111059" y="683155"/>
            <a:ext cx="3736341" cy="7398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Bestille legetime for tverrfagleg møte etter utprøvingsfase.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Innspel til EBP og oppgåver i </a:t>
            </a:r>
            <a:r>
              <a:rPr kumimoji="0" lang="nn-NO" sz="1400" b="0" i="0" u="none" strike="noStrike" kern="1200" cap="none" spc="0" normalizeH="0" baseline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MyDignio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30" name="Rektangel: avrundede hjørner 9">
            <a:extLst>
              <a:ext uri="{FF2B5EF4-FFF2-40B4-BE49-F238E27FC236}">
                <a16:creationId xmlns:a16="http://schemas.microsoft.com/office/drawing/2014/main" id="{0E053EF2-E6A7-F400-2DE8-10598F523C77}"/>
              </a:ext>
            </a:extLst>
          </p:cNvPr>
          <p:cNvSpPr/>
          <p:nvPr/>
        </p:nvSpPr>
        <p:spPr>
          <a:xfrm>
            <a:off x="8218024" y="2372627"/>
            <a:ext cx="3629376" cy="63941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Angi grenseverdiar, justere/godkjenne 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EBP i tverrfagleg møte med brukar og oppfølgingsteneste.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9CCC2B08-413B-C7A8-57D5-38F1E78B4616}"/>
              </a:ext>
            </a:extLst>
          </p:cNvPr>
          <p:cNvGrpSpPr/>
          <p:nvPr/>
        </p:nvGrpSpPr>
        <p:grpSpPr>
          <a:xfrm>
            <a:off x="-275013" y="1624088"/>
            <a:ext cx="1342524" cy="661546"/>
            <a:chOff x="-173601" y="5869410"/>
            <a:chExt cx="1250478" cy="661546"/>
          </a:xfrm>
        </p:grpSpPr>
        <p:sp>
          <p:nvSpPr>
            <p:cNvPr id="33" name="TextBox 16">
              <a:extLst>
                <a:ext uri="{FF2B5EF4-FFF2-40B4-BE49-F238E27FC236}">
                  <a16:creationId xmlns:a16="http://schemas.microsoft.com/office/drawing/2014/main" id="{416CC107-ECD4-61D0-1B94-10E5BF5DE2A1}"/>
                </a:ext>
              </a:extLst>
            </p:cNvPr>
            <p:cNvSpPr txBox="1"/>
            <p:nvPr/>
          </p:nvSpPr>
          <p:spPr>
            <a:xfrm>
              <a:off x="-173601" y="6253957"/>
              <a:ext cx="12504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Spesialist</a:t>
              </a:r>
              <a:endPara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34" name="Picture 164">
              <a:extLst>
                <a:ext uri="{FF2B5EF4-FFF2-40B4-BE49-F238E27FC236}">
                  <a16:creationId xmlns:a16="http://schemas.microsoft.com/office/drawing/2014/main" id="{236F272F-3091-9D48-8121-F2BD45BCF29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71245" y="5869410"/>
              <a:ext cx="434878" cy="434878"/>
            </a:xfrm>
            <a:prstGeom prst="rect">
              <a:avLst/>
            </a:prstGeom>
          </p:spPr>
        </p:pic>
      </p:grpSp>
      <p:grpSp>
        <p:nvGrpSpPr>
          <p:cNvPr id="35" name="Group 24">
            <a:extLst>
              <a:ext uri="{FF2B5EF4-FFF2-40B4-BE49-F238E27FC236}">
                <a16:creationId xmlns:a16="http://schemas.microsoft.com/office/drawing/2014/main" id="{C0758D22-F32D-C910-7496-F481A06101A2}"/>
              </a:ext>
            </a:extLst>
          </p:cNvPr>
          <p:cNvGrpSpPr/>
          <p:nvPr/>
        </p:nvGrpSpPr>
        <p:grpSpPr>
          <a:xfrm>
            <a:off x="138684" y="2894599"/>
            <a:ext cx="942898" cy="698263"/>
            <a:chOff x="96190" y="4823842"/>
            <a:chExt cx="995984" cy="727223"/>
          </a:xfrm>
        </p:grpSpPr>
        <p:sp>
          <p:nvSpPr>
            <p:cNvPr id="36" name="TextBox 14">
              <a:extLst>
                <a:ext uri="{FF2B5EF4-FFF2-40B4-BE49-F238E27FC236}">
                  <a16:creationId xmlns:a16="http://schemas.microsoft.com/office/drawing/2014/main" id="{D93053FF-C293-58F1-6160-876C7D5CB587}"/>
                </a:ext>
              </a:extLst>
            </p:cNvPr>
            <p:cNvSpPr txBox="1"/>
            <p:nvPr/>
          </p:nvSpPr>
          <p:spPr>
            <a:xfrm>
              <a:off x="96190" y="5089400"/>
              <a:ext cx="9959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sz="12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Sjukepleiar i sjukehus</a:t>
              </a:r>
            </a:p>
          </p:txBody>
        </p:sp>
        <p:pic>
          <p:nvPicPr>
            <p:cNvPr id="37" name="Picture 160">
              <a:extLst>
                <a:ext uri="{FF2B5EF4-FFF2-40B4-BE49-F238E27FC236}">
                  <a16:creationId xmlns:a16="http://schemas.microsoft.com/office/drawing/2014/main" id="{040F6D5C-8935-D3C0-5A9E-EB9E5A7E1A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3192" y="4823842"/>
              <a:ext cx="404905" cy="319804"/>
            </a:xfrm>
            <a:prstGeom prst="rect">
              <a:avLst/>
            </a:prstGeom>
          </p:spPr>
        </p:pic>
      </p:grpSp>
      <p:sp>
        <p:nvSpPr>
          <p:cNvPr id="10" name="Rectangle 10">
            <a:extLst>
              <a:ext uri="{FF2B5EF4-FFF2-40B4-BE49-F238E27FC236}">
                <a16:creationId xmlns:a16="http://schemas.microsoft.com/office/drawing/2014/main" id="{54B331E3-3E8C-D5BF-658E-174B7348CAA2}"/>
              </a:ext>
            </a:extLst>
          </p:cNvPr>
          <p:cNvSpPr/>
          <p:nvPr/>
        </p:nvSpPr>
        <p:spPr>
          <a:xfrm>
            <a:off x="1096702" y="4919248"/>
            <a:ext cx="10852126" cy="8827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6825DBCF-813C-ACB0-5D41-3B4562BDAC28}"/>
              </a:ext>
            </a:extLst>
          </p:cNvPr>
          <p:cNvSpPr txBox="1"/>
          <p:nvPr/>
        </p:nvSpPr>
        <p:spPr>
          <a:xfrm>
            <a:off x="71526" y="6313121"/>
            <a:ext cx="1077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Oppfølgings-</a:t>
            </a:r>
            <a:r>
              <a:rPr kumimoji="0" lang="nb-NO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tenesta</a:t>
            </a:r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ektangel: avrundede hjørner 9">
            <a:extLst>
              <a:ext uri="{FF2B5EF4-FFF2-40B4-BE49-F238E27FC236}">
                <a16:creationId xmlns:a16="http://schemas.microsoft.com/office/drawing/2014/main" id="{B92E64A5-92E0-7807-02AF-CF23DD90EBA3}"/>
              </a:ext>
            </a:extLst>
          </p:cNvPr>
          <p:cNvSpPr/>
          <p:nvPr/>
        </p:nvSpPr>
        <p:spPr>
          <a:xfrm>
            <a:off x="1316238" y="4956708"/>
            <a:ext cx="2767701" cy="8078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nb-NO" sz="1400" dirty="0">
                <a:solidFill>
                  <a:prstClr val="white"/>
                </a:solidFill>
                <a:latin typeface="Calibri" panose="020F0502020204030204"/>
              </a:rPr>
              <a:t>Gir</a:t>
            </a: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brukar opplæring og utstyr. </a:t>
            </a:r>
            <a:r>
              <a:rPr kumimoji="0" lang="nb-NO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Deltek</a:t>
            </a: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 digitalt møte. </a:t>
            </a:r>
            <a:endParaRPr lang="nb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pic>
        <p:nvPicPr>
          <p:cNvPr id="14" name="Grafikk 13" descr="Datamaskin kontur">
            <a:extLst>
              <a:ext uri="{FF2B5EF4-FFF2-40B4-BE49-F238E27FC236}">
                <a16:creationId xmlns:a16="http://schemas.microsoft.com/office/drawing/2014/main" id="{94F6DE05-6BDE-C206-7037-84DCAD0DBD6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2296" y="5919545"/>
            <a:ext cx="433781" cy="433781"/>
          </a:xfrm>
          <a:prstGeom prst="rect">
            <a:avLst/>
          </a:prstGeom>
        </p:spPr>
      </p:pic>
      <p:sp>
        <p:nvSpPr>
          <p:cNvPr id="15" name="Rectangle 6">
            <a:extLst>
              <a:ext uri="{FF2B5EF4-FFF2-40B4-BE49-F238E27FC236}">
                <a16:creationId xmlns:a16="http://schemas.microsoft.com/office/drawing/2014/main" id="{47857493-AFEB-64CC-6140-C949041DD465}"/>
              </a:ext>
            </a:extLst>
          </p:cNvPr>
          <p:cNvSpPr/>
          <p:nvPr/>
        </p:nvSpPr>
        <p:spPr>
          <a:xfrm>
            <a:off x="1096702" y="3652893"/>
            <a:ext cx="10852126" cy="5631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FB68B99A-D5AE-146B-8306-1CC40991E2E5}"/>
              </a:ext>
            </a:extLst>
          </p:cNvPr>
          <p:cNvSpPr/>
          <p:nvPr/>
        </p:nvSpPr>
        <p:spPr>
          <a:xfrm>
            <a:off x="1096702" y="4258032"/>
            <a:ext cx="10852126" cy="622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6" name="Group 19">
            <a:extLst>
              <a:ext uri="{FF2B5EF4-FFF2-40B4-BE49-F238E27FC236}">
                <a16:creationId xmlns:a16="http://schemas.microsoft.com/office/drawing/2014/main" id="{98FA775E-4346-A9B8-C32B-BA8AC4560774}"/>
              </a:ext>
            </a:extLst>
          </p:cNvPr>
          <p:cNvGrpSpPr/>
          <p:nvPr/>
        </p:nvGrpSpPr>
        <p:grpSpPr>
          <a:xfrm>
            <a:off x="71526" y="3631734"/>
            <a:ext cx="1045127" cy="733874"/>
            <a:chOff x="-267093" y="2810143"/>
            <a:chExt cx="1364107" cy="891826"/>
          </a:xfrm>
        </p:grpSpPr>
        <p:sp>
          <p:nvSpPr>
            <p:cNvPr id="28" name="TextBox 12">
              <a:extLst>
                <a:ext uri="{FF2B5EF4-FFF2-40B4-BE49-F238E27FC236}">
                  <a16:creationId xmlns:a16="http://schemas.microsoft.com/office/drawing/2014/main" id="{C2861A33-819A-FC42-4A8A-3498FC985E84}"/>
                </a:ext>
              </a:extLst>
            </p:cNvPr>
            <p:cNvSpPr txBox="1"/>
            <p:nvPr/>
          </p:nvSpPr>
          <p:spPr>
            <a:xfrm>
              <a:off x="-267093" y="3140939"/>
              <a:ext cx="1364107" cy="5610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Anna Helse-personell</a:t>
              </a:r>
              <a:endPara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9" name="Picture 148">
              <a:extLst>
                <a:ext uri="{FF2B5EF4-FFF2-40B4-BE49-F238E27FC236}">
                  <a16:creationId xmlns:a16="http://schemas.microsoft.com/office/drawing/2014/main" id="{FAAA6543-79B9-3721-B9A8-13B5F9B43C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28" y="2810143"/>
              <a:ext cx="782793" cy="395480"/>
            </a:xfrm>
            <a:prstGeom prst="rect">
              <a:avLst/>
            </a:prstGeom>
          </p:spPr>
        </p:pic>
      </p:grpSp>
      <p:pic>
        <p:nvPicPr>
          <p:cNvPr id="38" name="Bilete 37">
            <a:extLst>
              <a:ext uri="{FF2B5EF4-FFF2-40B4-BE49-F238E27FC236}">
                <a16:creationId xmlns:a16="http://schemas.microsoft.com/office/drawing/2014/main" id="{E9049087-6C3C-8B29-5506-C764A15DB6F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6654" y="4296997"/>
            <a:ext cx="630016" cy="471730"/>
          </a:xfrm>
          <a:prstGeom prst="rect">
            <a:avLst/>
          </a:prstGeom>
        </p:spPr>
      </p:pic>
      <p:sp>
        <p:nvSpPr>
          <p:cNvPr id="39" name="TextBox 12">
            <a:extLst>
              <a:ext uri="{FF2B5EF4-FFF2-40B4-BE49-F238E27FC236}">
                <a16:creationId xmlns:a16="http://schemas.microsoft.com/office/drawing/2014/main" id="{A14E09B5-D798-7F9B-E7F7-93DA05BFB64A}"/>
              </a:ext>
            </a:extLst>
          </p:cNvPr>
          <p:cNvSpPr txBox="1"/>
          <p:nvPr/>
        </p:nvSpPr>
        <p:spPr>
          <a:xfrm>
            <a:off x="-184002" y="4638612"/>
            <a:ext cx="150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Sakshandsamar</a:t>
            </a:r>
            <a:endParaRPr lang="nb-NO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ktangel: avrundede hjørner 9">
            <a:extLst>
              <a:ext uri="{FF2B5EF4-FFF2-40B4-BE49-F238E27FC236}">
                <a16:creationId xmlns:a16="http://schemas.microsoft.com/office/drawing/2014/main" id="{60EBA00F-B7E0-BF22-E993-AF34FDE498E1}"/>
              </a:ext>
            </a:extLst>
          </p:cNvPr>
          <p:cNvSpPr/>
          <p:nvPr/>
        </p:nvSpPr>
        <p:spPr>
          <a:xfrm>
            <a:off x="4709656" y="4939082"/>
            <a:ext cx="2910191" cy="8078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Følg opp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bruk og målingar, støttar brukar under utprøvinga.</a:t>
            </a:r>
          </a:p>
        </p:txBody>
      </p:sp>
      <p:sp>
        <p:nvSpPr>
          <p:cNvPr id="24" name="Rektangel: avrundede hjørner 9">
            <a:extLst>
              <a:ext uri="{FF2B5EF4-FFF2-40B4-BE49-F238E27FC236}">
                <a16:creationId xmlns:a16="http://schemas.microsoft.com/office/drawing/2014/main" id="{15B952F2-D233-E5FC-999F-972578737349}"/>
              </a:ext>
            </a:extLst>
          </p:cNvPr>
          <p:cNvSpPr/>
          <p:nvPr/>
        </p:nvSpPr>
        <p:spPr>
          <a:xfrm>
            <a:off x="8150249" y="4905294"/>
            <a:ext cx="3736341" cy="87539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 brukar bestille dobbeltime hos fastlege til tverrfagleg møte. Delta i møtet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</a:rPr>
              <a:t>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Publisere EBP i Dignio. Sende oppsummering frå møtet til Oppfølgingstenesta.</a:t>
            </a:r>
          </a:p>
        </p:txBody>
      </p:sp>
      <p:sp>
        <p:nvSpPr>
          <p:cNvPr id="41" name="Rektangel: avrundede hjørner 9">
            <a:extLst>
              <a:ext uri="{FF2B5EF4-FFF2-40B4-BE49-F238E27FC236}">
                <a16:creationId xmlns:a16="http://schemas.microsoft.com/office/drawing/2014/main" id="{8C49C142-3687-B312-DD4B-68AECE9EDD4E}"/>
              </a:ext>
            </a:extLst>
          </p:cNvPr>
          <p:cNvSpPr/>
          <p:nvPr/>
        </p:nvSpPr>
        <p:spPr>
          <a:xfrm>
            <a:off x="8203731" y="5940226"/>
            <a:ext cx="3629376" cy="63941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nn-NO" sz="1400" b="1" dirty="0">
                <a:solidFill>
                  <a:prstClr val="white"/>
                </a:solidFill>
                <a:latin typeface="Calibri" panose="020F0502020204030204"/>
              </a:rPr>
              <a:t>5</a:t>
            </a:r>
            <a:r>
              <a:rPr kumimoji="0" lang="nn-NO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n-NO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Motta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nn-NO" sz="1400" dirty="0">
                <a:solidFill>
                  <a:prstClr val="white"/>
                </a:solidFill>
              </a:rPr>
              <a:t>oppsummering frå tverrfagleg møte frå Oppfølgingstenesta. </a:t>
            </a:r>
          </a:p>
          <a:p>
            <a:pPr lvl="0" algn="ctr">
              <a:defRPr/>
            </a:pPr>
            <a:r>
              <a:rPr kumimoji="0" lang="nn-NO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6. </a:t>
            </a:r>
            <a:r>
              <a:rPr kumimoji="0" lang="nn-NO" sz="14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Overta DHO med dagleg varselhandtering.</a:t>
            </a:r>
            <a:endParaRPr kumimoji="0" lang="nn-NO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9976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kstSylinder 40">
            <a:extLst>
              <a:ext uri="{FF2B5EF4-FFF2-40B4-BE49-F238E27FC236}">
                <a16:creationId xmlns:a16="http://schemas.microsoft.com/office/drawing/2014/main" id="{7BBFCA5F-5722-CDBA-F3A2-22A5A01878D6}"/>
              </a:ext>
            </a:extLst>
          </p:cNvPr>
          <p:cNvSpPr txBox="1"/>
          <p:nvPr/>
        </p:nvSpPr>
        <p:spPr>
          <a:xfrm>
            <a:off x="40047" y="6614936"/>
            <a:ext cx="1164985" cy="2000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n-NO" sz="7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9ECFEC-4F93-4C6E-963F-902093009803}"/>
              </a:ext>
            </a:extLst>
          </p:cNvPr>
          <p:cNvCxnSpPr/>
          <p:nvPr/>
        </p:nvCxnSpPr>
        <p:spPr>
          <a:xfrm>
            <a:off x="428987" y="1413724"/>
            <a:ext cx="11663266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D4DE351B-4FDD-4B1E-BE19-089F8C61962A}"/>
              </a:ext>
            </a:extLst>
          </p:cNvPr>
          <p:cNvSpPr txBox="1"/>
          <p:nvPr/>
        </p:nvSpPr>
        <p:spPr>
          <a:xfrm>
            <a:off x="-125380" y="140019"/>
            <a:ext cx="1069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Fasa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22EF0EC-4593-42D1-A797-0D34D02E0A6C}"/>
              </a:ext>
            </a:extLst>
          </p:cNvPr>
          <p:cNvCxnSpPr>
            <a:cxnSpLocks/>
          </p:cNvCxnSpPr>
          <p:nvPr/>
        </p:nvCxnSpPr>
        <p:spPr>
          <a:xfrm>
            <a:off x="415357" y="601223"/>
            <a:ext cx="11676896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C39A2E5-5548-48AC-A99C-D513C72647D4}"/>
              </a:ext>
            </a:extLst>
          </p:cNvPr>
          <p:cNvSpPr/>
          <p:nvPr/>
        </p:nvSpPr>
        <p:spPr>
          <a:xfrm>
            <a:off x="1141443" y="5827340"/>
            <a:ext cx="10786187" cy="9554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D4FA7E-1196-4458-9A94-CB6552F7682B}"/>
              </a:ext>
            </a:extLst>
          </p:cNvPr>
          <p:cNvSpPr/>
          <p:nvPr/>
        </p:nvSpPr>
        <p:spPr>
          <a:xfrm>
            <a:off x="1141443" y="5014838"/>
            <a:ext cx="10786187" cy="7618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8D3ECEB8-B814-4D6B-9993-F397CCFF5FA4}"/>
              </a:ext>
            </a:extLst>
          </p:cNvPr>
          <p:cNvGrpSpPr/>
          <p:nvPr/>
        </p:nvGrpSpPr>
        <p:grpSpPr>
          <a:xfrm>
            <a:off x="1116652" y="1465907"/>
            <a:ext cx="10791280" cy="727345"/>
            <a:chOff x="1105320" y="2369831"/>
            <a:chExt cx="10786187" cy="72734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2F05F9D-5583-452D-B852-B64803F5B6B2}"/>
                </a:ext>
              </a:extLst>
            </p:cNvPr>
            <p:cNvSpPr/>
            <p:nvPr/>
          </p:nvSpPr>
          <p:spPr>
            <a:xfrm>
              <a:off x="1105320" y="2369831"/>
              <a:ext cx="10786187" cy="6457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4CC11FA-6F34-4CAD-A6BA-6D0E19BB950A}"/>
                </a:ext>
              </a:extLst>
            </p:cNvPr>
            <p:cNvSpPr txBox="1"/>
            <p:nvPr/>
          </p:nvSpPr>
          <p:spPr>
            <a:xfrm>
              <a:off x="2452435" y="2866344"/>
              <a:ext cx="10383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EC58FECA-F119-4552-A55F-BD628A10F373}"/>
              </a:ext>
            </a:extLst>
          </p:cNvPr>
          <p:cNvSpPr/>
          <p:nvPr/>
        </p:nvSpPr>
        <p:spPr>
          <a:xfrm>
            <a:off x="1116652" y="640928"/>
            <a:ext cx="10779404" cy="7300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35B544-9770-4344-979E-10A3B92C9E4E}"/>
              </a:ext>
            </a:extLst>
          </p:cNvPr>
          <p:cNvSpPr/>
          <p:nvPr/>
        </p:nvSpPr>
        <p:spPr>
          <a:xfrm>
            <a:off x="1128486" y="2955550"/>
            <a:ext cx="10767570" cy="7072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id="{A3576AAB-7179-8990-6B47-8D7BBB45385D}"/>
              </a:ext>
            </a:extLst>
          </p:cNvPr>
          <p:cNvGrpSpPr/>
          <p:nvPr/>
        </p:nvGrpSpPr>
        <p:grpSpPr>
          <a:xfrm>
            <a:off x="211652" y="660997"/>
            <a:ext cx="746267" cy="655905"/>
            <a:chOff x="295651" y="1746878"/>
            <a:chExt cx="746267" cy="655905"/>
          </a:xfrm>
        </p:grpSpPr>
        <p:sp>
          <p:nvSpPr>
            <p:cNvPr id="3" name="TextBox 9">
              <a:extLst>
                <a:ext uri="{FF2B5EF4-FFF2-40B4-BE49-F238E27FC236}">
                  <a16:creationId xmlns:a16="http://schemas.microsoft.com/office/drawing/2014/main" id="{1828CA19-FD1C-7694-DAC6-085BAE200E9E}"/>
                </a:ext>
              </a:extLst>
            </p:cNvPr>
            <p:cNvSpPr txBox="1"/>
            <p:nvPr/>
          </p:nvSpPr>
          <p:spPr>
            <a:xfrm>
              <a:off x="295651" y="2125784"/>
              <a:ext cx="7462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Brukar</a:t>
              </a:r>
            </a:p>
          </p:txBody>
        </p:sp>
        <p:pic>
          <p:nvPicPr>
            <p:cNvPr id="8" name="Picture 146">
              <a:extLst>
                <a:ext uri="{FF2B5EF4-FFF2-40B4-BE49-F238E27FC236}">
                  <a16:creationId xmlns:a16="http://schemas.microsoft.com/office/drawing/2014/main" id="{8434983A-BEFB-E181-C668-848E4A0FF5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779" y="1746878"/>
              <a:ext cx="394994" cy="394994"/>
            </a:xfrm>
            <a:prstGeom prst="rect">
              <a:avLst/>
            </a:prstGeom>
          </p:spPr>
        </p:pic>
      </p:grpSp>
      <p:sp>
        <p:nvSpPr>
          <p:cNvPr id="21" name="Rektangel: avrundede hjørner 9">
            <a:extLst>
              <a:ext uri="{FF2B5EF4-FFF2-40B4-BE49-F238E27FC236}">
                <a16:creationId xmlns:a16="http://schemas.microsoft.com/office/drawing/2014/main" id="{D4C2350A-CD71-1ED9-6D0D-124521D4223A}"/>
              </a:ext>
            </a:extLst>
          </p:cNvPr>
          <p:cNvSpPr/>
          <p:nvPr/>
        </p:nvSpPr>
        <p:spPr>
          <a:xfrm>
            <a:off x="1216083" y="661486"/>
            <a:ext cx="3142524" cy="68428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Utfører oppgåver, spørsmål og målingar som planlagt.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ktangel: avrundede hjørner 9">
            <a:extLst>
              <a:ext uri="{FF2B5EF4-FFF2-40B4-BE49-F238E27FC236}">
                <a16:creationId xmlns:a16="http://schemas.microsoft.com/office/drawing/2014/main" id="{D1E33278-54C9-6C2F-A74C-06E5864F3895}"/>
              </a:ext>
            </a:extLst>
          </p:cNvPr>
          <p:cNvSpPr/>
          <p:nvPr/>
        </p:nvSpPr>
        <p:spPr>
          <a:xfrm>
            <a:off x="1216083" y="1588478"/>
            <a:ext cx="3142523" cy="4190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Gir råd til fastlege og sjukepleiar i sjukehus ved behov. 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ktangel: avrundede hjørner 9">
            <a:extLst>
              <a:ext uri="{FF2B5EF4-FFF2-40B4-BE49-F238E27FC236}">
                <a16:creationId xmlns:a16="http://schemas.microsoft.com/office/drawing/2014/main" id="{D91D07F9-C47B-2D54-BEAB-8E94320ECF13}"/>
              </a:ext>
            </a:extLst>
          </p:cNvPr>
          <p:cNvSpPr/>
          <p:nvPr/>
        </p:nvSpPr>
        <p:spPr>
          <a:xfrm>
            <a:off x="1205034" y="5881461"/>
            <a:ext cx="3142524" cy="8507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nn-NO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Segoe UI"/>
                <a:cs typeface="Segoe UI"/>
              </a:rPr>
              <a:t>Monitorerer</a:t>
            </a:r>
            <a:r>
              <a:rPr lang="nn-NO" sz="1400" dirty="0">
                <a:solidFill>
                  <a:prstClr val="white"/>
                </a:solidFill>
                <a:latin typeface="Calibri"/>
                <a:ea typeface="Segoe UI"/>
                <a:cs typeface="Segoe UI"/>
              </a:rPr>
              <a:t> varsel og rettleiar brukar.</a:t>
            </a:r>
            <a:endParaRPr kumimoji="0" lang="nn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Segoe UI"/>
              <a:cs typeface="Segoe U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Segoe UI"/>
                <a:cs typeface="Segoe UI"/>
              </a:rPr>
              <a:t>Justerer brukars oppgåver, grenseverdiar og eigenbehandlingsplan ihht råd.​ </a:t>
            </a:r>
          </a:p>
        </p:txBody>
      </p:sp>
      <p:sp>
        <p:nvSpPr>
          <p:cNvPr id="25" name="Rektangel: avrundede hjørner 9">
            <a:extLst>
              <a:ext uri="{FF2B5EF4-FFF2-40B4-BE49-F238E27FC236}">
                <a16:creationId xmlns:a16="http://schemas.microsoft.com/office/drawing/2014/main" id="{CD89241A-DA38-2F99-E0BF-0F368AA4E90D}"/>
              </a:ext>
            </a:extLst>
          </p:cNvPr>
          <p:cNvSpPr/>
          <p:nvPr/>
        </p:nvSpPr>
        <p:spPr>
          <a:xfrm>
            <a:off x="1216083" y="3011173"/>
            <a:ext cx="3142524" cy="6423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Gir råd til oppfølgingstenesta ved behov, evt. i samråd med spesialist.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Har tilgang til pasienten i DHO løysing.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4" name="Group 76">
            <a:extLst>
              <a:ext uri="{FF2B5EF4-FFF2-40B4-BE49-F238E27FC236}">
                <a16:creationId xmlns:a16="http://schemas.microsoft.com/office/drawing/2014/main" id="{EBB8BB57-C449-95ED-BA94-BE23358DD2B1}"/>
              </a:ext>
            </a:extLst>
          </p:cNvPr>
          <p:cNvGrpSpPr/>
          <p:nvPr/>
        </p:nvGrpSpPr>
        <p:grpSpPr>
          <a:xfrm>
            <a:off x="1116652" y="73054"/>
            <a:ext cx="10865162" cy="445834"/>
            <a:chOff x="1144529" y="766420"/>
            <a:chExt cx="3677943" cy="660471"/>
          </a:xfrm>
        </p:grpSpPr>
        <p:grpSp>
          <p:nvGrpSpPr>
            <p:cNvPr id="27" name="Group 77">
              <a:extLst>
                <a:ext uri="{FF2B5EF4-FFF2-40B4-BE49-F238E27FC236}">
                  <a16:creationId xmlns:a16="http://schemas.microsoft.com/office/drawing/2014/main" id="{F7FC4DDD-C8AA-E87D-643D-D9A8EED42F2C}"/>
                </a:ext>
              </a:extLst>
            </p:cNvPr>
            <p:cNvGrpSpPr/>
            <p:nvPr/>
          </p:nvGrpSpPr>
          <p:grpSpPr>
            <a:xfrm>
              <a:off x="1144529" y="769621"/>
              <a:ext cx="1300787" cy="657270"/>
              <a:chOff x="1144529" y="769621"/>
              <a:chExt cx="1300787" cy="657270"/>
            </a:xfrm>
          </p:grpSpPr>
          <p:sp>
            <p:nvSpPr>
              <p:cNvPr id="33" name="AutoShape 9">
                <a:extLst>
                  <a:ext uri="{FF2B5EF4-FFF2-40B4-BE49-F238E27FC236}">
                    <a16:creationId xmlns:a16="http://schemas.microsoft.com/office/drawing/2014/main" id="{0456A545-4290-E994-EB21-C83A34BFF45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144529" y="769621"/>
                <a:ext cx="1300787" cy="657270"/>
              </a:xfrm>
              <a:custGeom>
                <a:avLst/>
                <a:gdLst>
                  <a:gd name="connsiteX0" fmla="*/ 0 w 1445873"/>
                  <a:gd name="connsiteY0" fmla="*/ 0 h 678420"/>
                  <a:gd name="connsiteX1" fmla="*/ 1267971 w 1445873"/>
                  <a:gd name="connsiteY1" fmla="*/ 0 h 678420"/>
                  <a:gd name="connsiteX2" fmla="*/ 1445873 w 1445873"/>
                  <a:gd name="connsiteY2" fmla="*/ 339210 h 678420"/>
                  <a:gd name="connsiteX3" fmla="*/ 1267971 w 1445873"/>
                  <a:gd name="connsiteY3" fmla="*/ 678420 h 678420"/>
                  <a:gd name="connsiteX4" fmla="*/ 0 w 1445873"/>
                  <a:gd name="connsiteY4" fmla="*/ 678420 h 678420"/>
                  <a:gd name="connsiteX5" fmla="*/ 177902 w 1445873"/>
                  <a:gd name="connsiteY5" fmla="*/ 339210 h 678420"/>
                  <a:gd name="connsiteX6" fmla="*/ 0 w 1445873"/>
                  <a:gd name="connsiteY6" fmla="*/ 0 h 678420"/>
                  <a:gd name="connsiteX0" fmla="*/ 8365 w 1454238"/>
                  <a:gd name="connsiteY0" fmla="*/ 0 h 678420"/>
                  <a:gd name="connsiteX1" fmla="*/ 1276336 w 1454238"/>
                  <a:gd name="connsiteY1" fmla="*/ 0 h 678420"/>
                  <a:gd name="connsiteX2" fmla="*/ 1454238 w 1454238"/>
                  <a:gd name="connsiteY2" fmla="*/ 339210 h 678420"/>
                  <a:gd name="connsiteX3" fmla="*/ 1276336 w 1454238"/>
                  <a:gd name="connsiteY3" fmla="*/ 678420 h 678420"/>
                  <a:gd name="connsiteX4" fmla="*/ 8365 w 1454238"/>
                  <a:gd name="connsiteY4" fmla="*/ 678420 h 678420"/>
                  <a:gd name="connsiteX5" fmla="*/ 0 w 1454238"/>
                  <a:gd name="connsiteY5" fmla="*/ 271477 h 678420"/>
                  <a:gd name="connsiteX6" fmla="*/ 8365 w 1454238"/>
                  <a:gd name="connsiteY6" fmla="*/ 0 h 678420"/>
                  <a:gd name="connsiteX0" fmla="*/ 0 w 1445873"/>
                  <a:gd name="connsiteY0" fmla="*/ 0 h 678420"/>
                  <a:gd name="connsiteX1" fmla="*/ 1267971 w 1445873"/>
                  <a:gd name="connsiteY1" fmla="*/ 0 h 678420"/>
                  <a:gd name="connsiteX2" fmla="*/ 1445873 w 1445873"/>
                  <a:gd name="connsiteY2" fmla="*/ 339210 h 678420"/>
                  <a:gd name="connsiteX3" fmla="*/ 1267971 w 1445873"/>
                  <a:gd name="connsiteY3" fmla="*/ 678420 h 678420"/>
                  <a:gd name="connsiteX4" fmla="*/ 0 w 1445873"/>
                  <a:gd name="connsiteY4" fmla="*/ 678420 h 678420"/>
                  <a:gd name="connsiteX5" fmla="*/ 17035 w 1445873"/>
                  <a:gd name="connsiteY5" fmla="*/ 373077 h 678420"/>
                  <a:gd name="connsiteX6" fmla="*/ 0 w 1445873"/>
                  <a:gd name="connsiteY6" fmla="*/ 0 h 678420"/>
                  <a:gd name="connsiteX0" fmla="*/ 1253 w 1447126"/>
                  <a:gd name="connsiteY0" fmla="*/ 0 h 678420"/>
                  <a:gd name="connsiteX1" fmla="*/ 1269224 w 1447126"/>
                  <a:gd name="connsiteY1" fmla="*/ 0 h 678420"/>
                  <a:gd name="connsiteX2" fmla="*/ 1447126 w 1447126"/>
                  <a:gd name="connsiteY2" fmla="*/ 339210 h 678420"/>
                  <a:gd name="connsiteX3" fmla="*/ 1269224 w 1447126"/>
                  <a:gd name="connsiteY3" fmla="*/ 678420 h 678420"/>
                  <a:gd name="connsiteX4" fmla="*/ 1253 w 1447126"/>
                  <a:gd name="connsiteY4" fmla="*/ 678420 h 678420"/>
                  <a:gd name="connsiteX5" fmla="*/ 0 w 1447126"/>
                  <a:gd name="connsiteY5" fmla="*/ 363933 h 678420"/>
                  <a:gd name="connsiteX6" fmla="*/ 1253 w 1447126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4301 w 1450174"/>
                  <a:gd name="connsiteY0" fmla="*/ 0 h 678420"/>
                  <a:gd name="connsiteX1" fmla="*/ 1272272 w 1450174"/>
                  <a:gd name="connsiteY1" fmla="*/ 0 h 678420"/>
                  <a:gd name="connsiteX2" fmla="*/ 1450174 w 1450174"/>
                  <a:gd name="connsiteY2" fmla="*/ 339210 h 678420"/>
                  <a:gd name="connsiteX3" fmla="*/ 1272272 w 1450174"/>
                  <a:gd name="connsiteY3" fmla="*/ 678420 h 678420"/>
                  <a:gd name="connsiteX4" fmla="*/ 4301 w 1450174"/>
                  <a:gd name="connsiteY4" fmla="*/ 678420 h 678420"/>
                  <a:gd name="connsiteX5" fmla="*/ 0 w 1450174"/>
                  <a:gd name="connsiteY5" fmla="*/ 363933 h 678420"/>
                  <a:gd name="connsiteX6" fmla="*/ 4301 w 1450174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46 w 1445919"/>
                  <a:gd name="connsiteY0" fmla="*/ 0 h 678420"/>
                  <a:gd name="connsiteX1" fmla="*/ 1268017 w 1445919"/>
                  <a:gd name="connsiteY1" fmla="*/ 0 h 678420"/>
                  <a:gd name="connsiteX2" fmla="*/ 1445919 w 1445919"/>
                  <a:gd name="connsiteY2" fmla="*/ 339210 h 678420"/>
                  <a:gd name="connsiteX3" fmla="*/ 1268017 w 1445919"/>
                  <a:gd name="connsiteY3" fmla="*/ 678420 h 678420"/>
                  <a:gd name="connsiteX4" fmla="*/ 46 w 1445919"/>
                  <a:gd name="connsiteY4" fmla="*/ 678420 h 678420"/>
                  <a:gd name="connsiteX5" fmla="*/ 1841 w 1445919"/>
                  <a:gd name="connsiteY5" fmla="*/ 363933 h 678420"/>
                  <a:gd name="connsiteX6" fmla="*/ 46 w 1445919"/>
                  <a:gd name="connsiteY6" fmla="*/ 0 h 678420"/>
                  <a:gd name="connsiteX0" fmla="*/ 23 w 1445896"/>
                  <a:gd name="connsiteY0" fmla="*/ 0 h 678420"/>
                  <a:gd name="connsiteX1" fmla="*/ 1267994 w 1445896"/>
                  <a:gd name="connsiteY1" fmla="*/ 0 h 678420"/>
                  <a:gd name="connsiteX2" fmla="*/ 1445896 w 1445896"/>
                  <a:gd name="connsiteY2" fmla="*/ 339210 h 678420"/>
                  <a:gd name="connsiteX3" fmla="*/ 1267994 w 1445896"/>
                  <a:gd name="connsiteY3" fmla="*/ 678420 h 678420"/>
                  <a:gd name="connsiteX4" fmla="*/ 23 w 1445896"/>
                  <a:gd name="connsiteY4" fmla="*/ 678420 h 678420"/>
                  <a:gd name="connsiteX5" fmla="*/ 1818 w 1445896"/>
                  <a:gd name="connsiteY5" fmla="*/ 363933 h 678420"/>
                  <a:gd name="connsiteX6" fmla="*/ 23 w 1445896"/>
                  <a:gd name="connsiteY6" fmla="*/ 0 h 678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5896" h="678420">
                    <a:moveTo>
                      <a:pt x="23" y="0"/>
                    </a:moveTo>
                    <a:lnTo>
                      <a:pt x="1267994" y="0"/>
                    </a:lnTo>
                    <a:lnTo>
                      <a:pt x="1445896" y="339210"/>
                    </a:lnTo>
                    <a:lnTo>
                      <a:pt x="1267994" y="678420"/>
                    </a:lnTo>
                    <a:lnTo>
                      <a:pt x="23" y="678420"/>
                    </a:lnTo>
                    <a:cubicBezTo>
                      <a:pt x="-395" y="573591"/>
                      <a:pt x="5284" y="468762"/>
                      <a:pt x="1818" y="363933"/>
                    </a:cubicBezTo>
                    <a:cubicBezTo>
                      <a:pt x="5284" y="242622"/>
                      <a:pt x="-395" y="121311"/>
                      <a:pt x="23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4" name="TextBox 82">
                <a:extLst>
                  <a:ext uri="{FF2B5EF4-FFF2-40B4-BE49-F238E27FC236}">
                    <a16:creationId xmlns:a16="http://schemas.microsoft.com/office/drawing/2014/main" id="{7EE0EDBA-656F-A47A-A952-D50597900D82}"/>
                  </a:ext>
                </a:extLst>
              </p:cNvPr>
              <p:cNvSpPr txBox="1"/>
              <p:nvPr/>
            </p:nvSpPr>
            <p:spPr>
              <a:xfrm>
                <a:off x="1233165" y="967543"/>
                <a:ext cx="996467" cy="267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nb-NO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Oppfølging</a:t>
                </a:r>
                <a:endParaRPr kumimoji="0" lang="nb-NO" sz="1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8" name="Group 78">
              <a:extLst>
                <a:ext uri="{FF2B5EF4-FFF2-40B4-BE49-F238E27FC236}">
                  <a16:creationId xmlns:a16="http://schemas.microsoft.com/office/drawing/2014/main" id="{0FC6B2E0-4AD4-57E8-F983-14E09037D609}"/>
                </a:ext>
              </a:extLst>
            </p:cNvPr>
            <p:cNvGrpSpPr/>
            <p:nvPr/>
          </p:nvGrpSpPr>
          <p:grpSpPr>
            <a:xfrm>
              <a:off x="2268532" y="766420"/>
              <a:ext cx="2553940" cy="657270"/>
              <a:chOff x="2268532" y="766420"/>
              <a:chExt cx="2553940" cy="657270"/>
            </a:xfrm>
          </p:grpSpPr>
          <p:sp>
            <p:nvSpPr>
              <p:cNvPr id="29" name="AutoShape 9">
                <a:extLst>
                  <a:ext uri="{FF2B5EF4-FFF2-40B4-BE49-F238E27FC236}">
                    <a16:creationId xmlns:a16="http://schemas.microsoft.com/office/drawing/2014/main" id="{501FF4C7-0FFC-C1A4-8B34-7906F393233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268532" y="766420"/>
                <a:ext cx="1331920" cy="657270"/>
              </a:xfrm>
              <a:prstGeom prst="chevron">
                <a:avLst>
                  <a:gd name="adj" fmla="val 26223"/>
                </a:avLst>
              </a:prstGeom>
              <a:solidFill>
                <a:schemeClr val="bg1"/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0" name="TextBox 80">
                <a:extLst>
                  <a:ext uri="{FF2B5EF4-FFF2-40B4-BE49-F238E27FC236}">
                    <a16:creationId xmlns:a16="http://schemas.microsoft.com/office/drawing/2014/main" id="{7E56E7BC-1E4C-E61D-26BE-63712FF5D75C}"/>
                  </a:ext>
                </a:extLst>
              </p:cNvPr>
              <p:cNvSpPr txBox="1"/>
              <p:nvPr/>
            </p:nvSpPr>
            <p:spPr>
              <a:xfrm>
                <a:off x="2592930" y="971602"/>
                <a:ext cx="780753" cy="267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14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Evaluering</a:t>
                </a:r>
                <a:endParaRPr kumimoji="0" lang="nb-NO" sz="1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1" name="AutoShape 9">
                <a:extLst>
                  <a:ext uri="{FF2B5EF4-FFF2-40B4-BE49-F238E27FC236}">
                    <a16:creationId xmlns:a16="http://schemas.microsoft.com/office/drawing/2014/main" id="{C00954EB-AC66-0850-EC1E-D682A6D183E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521705" y="766420"/>
                <a:ext cx="1300767" cy="657270"/>
              </a:xfrm>
              <a:prstGeom prst="chevron">
                <a:avLst>
                  <a:gd name="adj" fmla="val 26223"/>
                </a:avLst>
              </a:prstGeom>
              <a:solidFill>
                <a:schemeClr val="bg1"/>
              </a:solidFill>
              <a:ln w="28575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square" lIns="252000" tIns="0" rIns="252000" bIns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b-NO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2" name="TextBox 84">
                <a:extLst>
                  <a:ext uri="{FF2B5EF4-FFF2-40B4-BE49-F238E27FC236}">
                    <a16:creationId xmlns:a16="http://schemas.microsoft.com/office/drawing/2014/main" id="{048623F3-5B49-D90D-7E29-171071CEA89A}"/>
                  </a:ext>
                </a:extLst>
              </p:cNvPr>
              <p:cNvSpPr txBox="1"/>
              <p:nvPr/>
            </p:nvSpPr>
            <p:spPr>
              <a:xfrm>
                <a:off x="3679201" y="973533"/>
                <a:ext cx="996467" cy="267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140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Avslutning</a:t>
                </a:r>
                <a:endParaRPr kumimoji="0" lang="nb-NO" sz="12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35" name="Rektangel: avrundede hjørner 9">
            <a:extLst>
              <a:ext uri="{FF2B5EF4-FFF2-40B4-BE49-F238E27FC236}">
                <a16:creationId xmlns:a16="http://schemas.microsoft.com/office/drawing/2014/main" id="{89D34887-7E42-CE4A-951F-58999E67A21B}"/>
              </a:ext>
            </a:extLst>
          </p:cNvPr>
          <p:cNvSpPr/>
          <p:nvPr/>
        </p:nvSpPr>
        <p:spPr>
          <a:xfrm>
            <a:off x="4810373" y="668195"/>
            <a:ext cx="2990312" cy="6776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Oppfølgingssamtale kvar 6.mnd om nytteverdi. Justering av tilbud.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Segoe UI"/>
            </a:endParaRPr>
          </a:p>
        </p:txBody>
      </p:sp>
      <p:sp>
        <p:nvSpPr>
          <p:cNvPr id="38" name="Rektangel: avrundede hjørner 9">
            <a:extLst>
              <a:ext uri="{FF2B5EF4-FFF2-40B4-BE49-F238E27FC236}">
                <a16:creationId xmlns:a16="http://schemas.microsoft.com/office/drawing/2014/main" id="{727173FA-2A8E-C962-86EB-3DEE8B200FC9}"/>
              </a:ext>
            </a:extLst>
          </p:cNvPr>
          <p:cNvSpPr/>
          <p:nvPr/>
        </p:nvSpPr>
        <p:spPr>
          <a:xfrm>
            <a:off x="5053503" y="5073064"/>
            <a:ext cx="2990312" cy="64857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Oppfølgingssamtale kvar 6.mnd om nytteverdi. Justering av tilbud</a:t>
            </a:r>
            <a:r>
              <a:rPr kumimoji="0" lang="nb-N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.</a:t>
            </a:r>
            <a:r>
              <a:rPr kumimoji="0" lang="nb-NO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 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Rektangel: avrundede hjørner 9">
            <a:extLst>
              <a:ext uri="{FF2B5EF4-FFF2-40B4-BE49-F238E27FC236}">
                <a16:creationId xmlns:a16="http://schemas.microsoft.com/office/drawing/2014/main" id="{4DAD71A1-C191-1F03-3D36-7449A89302E0}"/>
              </a:ext>
            </a:extLst>
          </p:cNvPr>
          <p:cNvSpPr/>
          <p:nvPr/>
        </p:nvSpPr>
        <p:spPr>
          <a:xfrm>
            <a:off x="8439233" y="5904402"/>
            <a:ext cx="3316676" cy="7966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>
              <a:defRPr/>
            </a:pPr>
            <a:r>
              <a:rPr lang="nn-NO" sz="1400" dirty="0">
                <a:solidFill>
                  <a:prstClr val="white"/>
                </a:solidFill>
              </a:rPr>
              <a:t>Avslutte pas i Dignio </a:t>
            </a:r>
            <a:r>
              <a:rPr lang="nn-NO" sz="1400" dirty="0" err="1">
                <a:solidFill>
                  <a:prstClr val="white"/>
                </a:solidFill>
              </a:rPr>
              <a:t>Prevent</a:t>
            </a:r>
            <a:r>
              <a:rPr lang="nn-NO" sz="1400" dirty="0">
                <a:solidFill>
                  <a:prstClr val="white"/>
                </a:solidFill>
              </a:rPr>
              <a:t> og EPJ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nn-NO" sz="10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0" name="Rektangel: avrundede hjørner 9">
            <a:extLst>
              <a:ext uri="{FF2B5EF4-FFF2-40B4-BE49-F238E27FC236}">
                <a16:creationId xmlns:a16="http://schemas.microsoft.com/office/drawing/2014/main" id="{70766699-451F-82AD-C223-6C7DF09193A4}"/>
              </a:ext>
            </a:extLst>
          </p:cNvPr>
          <p:cNvSpPr/>
          <p:nvPr/>
        </p:nvSpPr>
        <p:spPr>
          <a:xfrm>
            <a:off x="8295699" y="656533"/>
            <a:ext cx="3316676" cy="6776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Leverer inn utstyr</a:t>
            </a:r>
            <a:r>
              <a:rPr lang="nb-NO" sz="1000" dirty="0">
                <a:solidFill>
                  <a:prstClr val="white"/>
                </a:solidFill>
                <a:latin typeface="Calibri"/>
              </a:rPr>
              <a:t>. </a:t>
            </a:r>
          </a:p>
        </p:txBody>
      </p: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E82E619-9F87-2E46-2121-6FAC826EFB60}"/>
              </a:ext>
            </a:extLst>
          </p:cNvPr>
          <p:cNvGrpSpPr/>
          <p:nvPr/>
        </p:nvGrpSpPr>
        <p:grpSpPr>
          <a:xfrm>
            <a:off x="-193703" y="1518257"/>
            <a:ext cx="1250478" cy="661546"/>
            <a:chOff x="-173601" y="5869410"/>
            <a:chExt cx="1250478" cy="661546"/>
          </a:xfrm>
        </p:grpSpPr>
        <p:sp>
          <p:nvSpPr>
            <p:cNvPr id="43" name="TextBox 16">
              <a:extLst>
                <a:ext uri="{FF2B5EF4-FFF2-40B4-BE49-F238E27FC236}">
                  <a16:creationId xmlns:a16="http://schemas.microsoft.com/office/drawing/2014/main" id="{0E19B15A-29DA-8C1A-697F-1FF321AEB1B9}"/>
                </a:ext>
              </a:extLst>
            </p:cNvPr>
            <p:cNvSpPr txBox="1"/>
            <p:nvPr/>
          </p:nvSpPr>
          <p:spPr>
            <a:xfrm>
              <a:off x="-173601" y="6253957"/>
              <a:ext cx="12504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Spesialist</a:t>
              </a:r>
              <a:endPara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44" name="Picture 164">
              <a:extLst>
                <a:ext uri="{FF2B5EF4-FFF2-40B4-BE49-F238E27FC236}">
                  <a16:creationId xmlns:a16="http://schemas.microsoft.com/office/drawing/2014/main" id="{85A1E2D5-65F3-A734-B2F3-2BBDEA2E8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71245" y="5869410"/>
              <a:ext cx="434878" cy="434878"/>
            </a:xfrm>
            <a:prstGeom prst="rect">
              <a:avLst/>
            </a:prstGeom>
          </p:spPr>
        </p:pic>
      </p:grpSp>
      <p:grpSp>
        <p:nvGrpSpPr>
          <p:cNvPr id="45" name="Group 22">
            <a:extLst>
              <a:ext uri="{FF2B5EF4-FFF2-40B4-BE49-F238E27FC236}">
                <a16:creationId xmlns:a16="http://schemas.microsoft.com/office/drawing/2014/main" id="{7F18FC25-F18C-F536-B3E5-44E02D672AF8}"/>
              </a:ext>
            </a:extLst>
          </p:cNvPr>
          <p:cNvGrpSpPr/>
          <p:nvPr/>
        </p:nvGrpSpPr>
        <p:grpSpPr>
          <a:xfrm>
            <a:off x="202667" y="2228218"/>
            <a:ext cx="818721" cy="655960"/>
            <a:chOff x="247650" y="3829647"/>
            <a:chExt cx="818721" cy="655960"/>
          </a:xfrm>
        </p:grpSpPr>
        <p:sp>
          <p:nvSpPr>
            <p:cNvPr id="47" name="TextBox 13">
              <a:extLst>
                <a:ext uri="{FF2B5EF4-FFF2-40B4-BE49-F238E27FC236}">
                  <a16:creationId xmlns:a16="http://schemas.microsoft.com/office/drawing/2014/main" id="{063118AA-D98A-90D0-70BE-A79FAEB69CDB}"/>
                </a:ext>
              </a:extLst>
            </p:cNvPr>
            <p:cNvSpPr txBox="1"/>
            <p:nvPr/>
          </p:nvSpPr>
          <p:spPr>
            <a:xfrm>
              <a:off x="247650" y="4208608"/>
              <a:ext cx="8187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Fastlege</a:t>
              </a:r>
            </a:p>
          </p:txBody>
        </p:sp>
        <p:pic>
          <p:nvPicPr>
            <p:cNvPr id="48" name="Picture 154">
              <a:extLst>
                <a:ext uri="{FF2B5EF4-FFF2-40B4-BE49-F238E27FC236}">
                  <a16:creationId xmlns:a16="http://schemas.microsoft.com/office/drawing/2014/main" id="{D0E385AD-054E-8F71-62DE-14AE3F8EA63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985" y="3829647"/>
              <a:ext cx="424324" cy="386037"/>
            </a:xfrm>
            <a:prstGeom prst="rect">
              <a:avLst/>
            </a:prstGeom>
          </p:spPr>
        </p:pic>
      </p:grpSp>
      <p:grpSp>
        <p:nvGrpSpPr>
          <p:cNvPr id="49" name="Group 24">
            <a:extLst>
              <a:ext uri="{FF2B5EF4-FFF2-40B4-BE49-F238E27FC236}">
                <a16:creationId xmlns:a16="http://schemas.microsoft.com/office/drawing/2014/main" id="{E9202A74-81F1-CD10-FA31-15FD4D660A3D}"/>
              </a:ext>
            </a:extLst>
          </p:cNvPr>
          <p:cNvGrpSpPr/>
          <p:nvPr/>
        </p:nvGrpSpPr>
        <p:grpSpPr>
          <a:xfrm>
            <a:off x="86661" y="2913278"/>
            <a:ext cx="995984" cy="808853"/>
            <a:chOff x="88740" y="4823841"/>
            <a:chExt cx="995984" cy="808853"/>
          </a:xfrm>
        </p:grpSpPr>
        <p:sp>
          <p:nvSpPr>
            <p:cNvPr id="50" name="TextBox 14">
              <a:extLst>
                <a:ext uri="{FF2B5EF4-FFF2-40B4-BE49-F238E27FC236}">
                  <a16:creationId xmlns:a16="http://schemas.microsoft.com/office/drawing/2014/main" id="{E5145BE3-416E-FEE3-1F76-92470A6F22A0}"/>
                </a:ext>
              </a:extLst>
            </p:cNvPr>
            <p:cNvSpPr txBox="1"/>
            <p:nvPr/>
          </p:nvSpPr>
          <p:spPr>
            <a:xfrm>
              <a:off x="88740" y="5171029"/>
              <a:ext cx="9959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n-NO" sz="1200" b="0" i="0" u="none" strike="noStrike" kern="1200" cap="none" spc="0" normalizeH="0" baseline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Sjukepleiar i sjukehus</a:t>
              </a:r>
            </a:p>
          </p:txBody>
        </p:sp>
        <p:pic>
          <p:nvPicPr>
            <p:cNvPr id="51" name="Picture 160">
              <a:extLst>
                <a:ext uri="{FF2B5EF4-FFF2-40B4-BE49-F238E27FC236}">
                  <a16:creationId xmlns:a16="http://schemas.microsoft.com/office/drawing/2014/main" id="{C2360046-CD05-8D3B-9C02-B2387A4C80C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3192" y="4823841"/>
              <a:ext cx="404906" cy="404906"/>
            </a:xfrm>
            <a:prstGeom prst="rect">
              <a:avLst/>
            </a:prstGeom>
          </p:spPr>
        </p:pic>
      </p:grpSp>
      <p:grpSp>
        <p:nvGrpSpPr>
          <p:cNvPr id="52" name="Group 19">
            <a:extLst>
              <a:ext uri="{FF2B5EF4-FFF2-40B4-BE49-F238E27FC236}">
                <a16:creationId xmlns:a16="http://schemas.microsoft.com/office/drawing/2014/main" id="{A846747B-4600-335C-1F30-26B099580C74}"/>
              </a:ext>
            </a:extLst>
          </p:cNvPr>
          <p:cNvGrpSpPr/>
          <p:nvPr/>
        </p:nvGrpSpPr>
        <p:grpSpPr>
          <a:xfrm>
            <a:off x="87476" y="5073064"/>
            <a:ext cx="942897" cy="658592"/>
            <a:chOff x="154117" y="2771611"/>
            <a:chExt cx="942897" cy="807820"/>
          </a:xfrm>
        </p:grpSpPr>
        <p:sp>
          <p:nvSpPr>
            <p:cNvPr id="53" name="TextBox 12">
              <a:extLst>
                <a:ext uri="{FF2B5EF4-FFF2-40B4-BE49-F238E27FC236}">
                  <a16:creationId xmlns:a16="http://schemas.microsoft.com/office/drawing/2014/main" id="{3029DA16-0BD5-02A5-0459-8DDCBD52BEAC}"/>
                </a:ext>
              </a:extLst>
            </p:cNvPr>
            <p:cNvSpPr txBox="1"/>
            <p:nvPr/>
          </p:nvSpPr>
          <p:spPr>
            <a:xfrm>
              <a:off x="154117" y="3117766"/>
              <a:ext cx="9428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DHO koordinator</a:t>
              </a:r>
            </a:p>
          </p:txBody>
        </p:sp>
        <p:pic>
          <p:nvPicPr>
            <p:cNvPr id="55" name="Picture 148">
              <a:extLst>
                <a:ext uri="{FF2B5EF4-FFF2-40B4-BE49-F238E27FC236}">
                  <a16:creationId xmlns:a16="http://schemas.microsoft.com/office/drawing/2014/main" id="{DCAB3F76-3740-F07F-35A1-92024AA5706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998" y="2771611"/>
              <a:ext cx="395480" cy="395480"/>
            </a:xfrm>
            <a:prstGeom prst="rect">
              <a:avLst/>
            </a:prstGeom>
          </p:spPr>
        </p:pic>
      </p:grpSp>
      <p:grpSp>
        <p:nvGrpSpPr>
          <p:cNvPr id="10" name="Group 93">
            <a:extLst>
              <a:ext uri="{FF2B5EF4-FFF2-40B4-BE49-F238E27FC236}">
                <a16:creationId xmlns:a16="http://schemas.microsoft.com/office/drawing/2014/main" id="{32E5A5E7-0F58-2147-7418-3EEAC1D37BD3}"/>
              </a:ext>
            </a:extLst>
          </p:cNvPr>
          <p:cNvGrpSpPr/>
          <p:nvPr/>
        </p:nvGrpSpPr>
        <p:grpSpPr>
          <a:xfrm>
            <a:off x="1116652" y="2165338"/>
            <a:ext cx="10791279" cy="752306"/>
            <a:chOff x="1141446" y="2768541"/>
            <a:chExt cx="10786187" cy="873966"/>
          </a:xfrm>
        </p:grpSpPr>
        <p:sp>
          <p:nvSpPr>
            <p:cNvPr id="12" name="Rectangle 4">
              <a:extLst>
                <a:ext uri="{FF2B5EF4-FFF2-40B4-BE49-F238E27FC236}">
                  <a16:creationId xmlns:a16="http://schemas.microsoft.com/office/drawing/2014/main" id="{1E502723-EB2E-72CE-740C-B12CC4E98A39}"/>
                </a:ext>
              </a:extLst>
            </p:cNvPr>
            <p:cNvSpPr/>
            <p:nvPr/>
          </p:nvSpPr>
          <p:spPr>
            <a:xfrm>
              <a:off x="1141446" y="2768541"/>
              <a:ext cx="10786187" cy="87396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TextBox 19">
              <a:extLst>
                <a:ext uri="{FF2B5EF4-FFF2-40B4-BE49-F238E27FC236}">
                  <a16:creationId xmlns:a16="http://schemas.microsoft.com/office/drawing/2014/main" id="{4650F6B1-5E68-916A-4D3A-9DE0BD60ABE4}"/>
                </a:ext>
              </a:extLst>
            </p:cNvPr>
            <p:cNvSpPr txBox="1"/>
            <p:nvPr/>
          </p:nvSpPr>
          <p:spPr>
            <a:xfrm>
              <a:off x="2452435" y="2866344"/>
              <a:ext cx="10383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b-NO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6" name="Rektangel: avrundede hjørner 9">
            <a:extLst>
              <a:ext uri="{FF2B5EF4-FFF2-40B4-BE49-F238E27FC236}">
                <a16:creationId xmlns:a16="http://schemas.microsoft.com/office/drawing/2014/main" id="{E2AD28E2-1B0A-5164-078A-F2654912BD05}"/>
              </a:ext>
            </a:extLst>
          </p:cNvPr>
          <p:cNvSpPr/>
          <p:nvPr/>
        </p:nvSpPr>
        <p:spPr>
          <a:xfrm>
            <a:off x="1216083" y="2242809"/>
            <a:ext cx="3142522" cy="51011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 panose="020F0502020204030204"/>
                <a:ea typeface="Calibri"/>
                <a:cs typeface="Calibri"/>
              </a:rPr>
              <a:t>Gir råd til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 </a:t>
            </a:r>
            <a:r>
              <a:rPr lang="nn-NO" sz="1400" dirty="0">
                <a:solidFill>
                  <a:prstClr val="white"/>
                </a:solidFill>
                <a:latin typeface="Calibri" panose="020F0502020204030204"/>
                <a:ea typeface="Calibri"/>
                <a:cs typeface="Calibri"/>
              </a:rPr>
              <a:t>DHO koordinator og oppfølgingstenesta</a:t>
            </a: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 ved behov.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ektangel: avrundede hjørner 9">
            <a:extLst>
              <a:ext uri="{FF2B5EF4-FFF2-40B4-BE49-F238E27FC236}">
                <a16:creationId xmlns:a16="http://schemas.microsoft.com/office/drawing/2014/main" id="{73DB56C2-54F7-CA15-5FDA-BE5ADBE9E185}"/>
              </a:ext>
            </a:extLst>
          </p:cNvPr>
          <p:cNvSpPr/>
          <p:nvPr/>
        </p:nvSpPr>
        <p:spPr>
          <a:xfrm>
            <a:off x="4976864" y="2202327"/>
            <a:ext cx="2990312" cy="69389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Oppfølgingssamtale kvar 6.mnd om nytteverdi. Justering av tilbud.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Fastlege er med ved behov.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10241885-D7D7-6C24-3C5C-5BFA191B714C}"/>
              </a:ext>
            </a:extLst>
          </p:cNvPr>
          <p:cNvSpPr txBox="1"/>
          <p:nvPr/>
        </p:nvSpPr>
        <p:spPr>
          <a:xfrm>
            <a:off x="20317" y="6191173"/>
            <a:ext cx="1077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Oppfølgings-</a:t>
            </a:r>
            <a:r>
              <a:rPr kumimoji="0" lang="nb-NO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tenesta</a:t>
            </a:r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Rektangel: avrundede hjørner 9">
            <a:extLst>
              <a:ext uri="{FF2B5EF4-FFF2-40B4-BE49-F238E27FC236}">
                <a16:creationId xmlns:a16="http://schemas.microsoft.com/office/drawing/2014/main" id="{DEA864EC-6452-ECC0-DEB5-CE5C7CE60B90}"/>
              </a:ext>
            </a:extLst>
          </p:cNvPr>
          <p:cNvSpPr/>
          <p:nvPr/>
        </p:nvSpPr>
        <p:spPr>
          <a:xfrm>
            <a:off x="1216083" y="5159592"/>
            <a:ext cx="3142524" cy="53271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Hjelp ved behov.</a:t>
            </a:r>
            <a:endParaRPr kumimoji="0" lang="nn-NO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ktangel: avrundede hjørner 9">
            <a:extLst>
              <a:ext uri="{FF2B5EF4-FFF2-40B4-BE49-F238E27FC236}">
                <a16:creationId xmlns:a16="http://schemas.microsoft.com/office/drawing/2014/main" id="{3BAEB1F4-77F9-48BC-A532-E0E7E7B9B306}"/>
              </a:ext>
            </a:extLst>
          </p:cNvPr>
          <p:cNvSpPr/>
          <p:nvPr/>
        </p:nvSpPr>
        <p:spPr>
          <a:xfrm>
            <a:off x="8459967" y="5141849"/>
            <a:ext cx="3316676" cy="53272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400" dirty="0">
                <a:solidFill>
                  <a:prstClr val="white"/>
                </a:solidFill>
                <a:latin typeface="Calibri"/>
              </a:rPr>
              <a:t>H</a:t>
            </a:r>
            <a:r>
              <a:rPr kumimoji="0" lang="nn-NO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entar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utstyr frå brukar.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Avslutte pas i Dignio </a:t>
            </a:r>
            <a:r>
              <a:rPr kumimoji="0" lang="nn-NO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Prevent</a:t>
            </a:r>
            <a:r>
              <a:rPr kumimoji="0" lang="nn-NO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og EPJ.</a:t>
            </a:r>
            <a:endParaRPr lang="nn-NO" sz="1000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8" name="Grafikk 17" descr="Datamaskin kontur">
            <a:extLst>
              <a:ext uri="{FF2B5EF4-FFF2-40B4-BE49-F238E27FC236}">
                <a16:creationId xmlns:a16="http://schemas.microsoft.com/office/drawing/2014/main" id="{F9843B79-88FB-EE71-60BF-9A0422CF433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3119" y="5824828"/>
            <a:ext cx="433781" cy="433781"/>
          </a:xfrm>
          <a:prstGeom prst="rect">
            <a:avLst/>
          </a:prstGeom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F85B61E9-66F1-AF9B-BE94-BE7803A42C33}"/>
              </a:ext>
            </a:extLst>
          </p:cNvPr>
          <p:cNvSpPr/>
          <p:nvPr/>
        </p:nvSpPr>
        <p:spPr>
          <a:xfrm>
            <a:off x="1141443" y="3701610"/>
            <a:ext cx="10759189" cy="639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51AB1F56-4D4A-62FF-68C7-20F56CAA771A}"/>
              </a:ext>
            </a:extLst>
          </p:cNvPr>
          <p:cNvSpPr/>
          <p:nvPr/>
        </p:nvSpPr>
        <p:spPr>
          <a:xfrm>
            <a:off x="1132786" y="4373736"/>
            <a:ext cx="10767570" cy="598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7" name="Bilete 56">
            <a:extLst>
              <a:ext uri="{FF2B5EF4-FFF2-40B4-BE49-F238E27FC236}">
                <a16:creationId xmlns:a16="http://schemas.microsoft.com/office/drawing/2014/main" id="{6AFEC1ED-6543-EAF8-FEC0-29FA7247C7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6654" y="4296997"/>
            <a:ext cx="630016" cy="471730"/>
          </a:xfrm>
          <a:prstGeom prst="rect">
            <a:avLst/>
          </a:prstGeom>
        </p:spPr>
      </p:pic>
      <p:sp>
        <p:nvSpPr>
          <p:cNvPr id="58" name="TextBox 12">
            <a:extLst>
              <a:ext uri="{FF2B5EF4-FFF2-40B4-BE49-F238E27FC236}">
                <a16:creationId xmlns:a16="http://schemas.microsoft.com/office/drawing/2014/main" id="{318932B1-53DB-EBDC-2F6D-EBE869A8E3FF}"/>
              </a:ext>
            </a:extLst>
          </p:cNvPr>
          <p:cNvSpPr txBox="1"/>
          <p:nvPr/>
        </p:nvSpPr>
        <p:spPr>
          <a:xfrm>
            <a:off x="-193703" y="4786014"/>
            <a:ext cx="150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Sakshandsamar</a:t>
            </a:r>
            <a:endParaRPr lang="nb-NO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19">
            <a:extLst>
              <a:ext uri="{FF2B5EF4-FFF2-40B4-BE49-F238E27FC236}">
                <a16:creationId xmlns:a16="http://schemas.microsoft.com/office/drawing/2014/main" id="{D59D15B2-FF17-0E6D-B72D-526C5C858741}"/>
              </a:ext>
            </a:extLst>
          </p:cNvPr>
          <p:cNvGrpSpPr/>
          <p:nvPr/>
        </p:nvGrpSpPr>
        <p:grpSpPr>
          <a:xfrm>
            <a:off x="71526" y="3631734"/>
            <a:ext cx="1045127" cy="733874"/>
            <a:chOff x="-267093" y="2810143"/>
            <a:chExt cx="1364107" cy="891826"/>
          </a:xfrm>
        </p:grpSpPr>
        <p:sp>
          <p:nvSpPr>
            <p:cNvPr id="60" name="TextBox 12">
              <a:extLst>
                <a:ext uri="{FF2B5EF4-FFF2-40B4-BE49-F238E27FC236}">
                  <a16:creationId xmlns:a16="http://schemas.microsoft.com/office/drawing/2014/main" id="{FE3F35FA-45E6-FFBB-F1EB-BC5E49C90E8F}"/>
                </a:ext>
              </a:extLst>
            </p:cNvPr>
            <p:cNvSpPr txBox="1"/>
            <p:nvPr/>
          </p:nvSpPr>
          <p:spPr>
            <a:xfrm>
              <a:off x="-267093" y="3140939"/>
              <a:ext cx="1364107" cy="5610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Anna Helse-personell</a:t>
              </a:r>
              <a:endPara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61" name="Picture 148">
              <a:extLst>
                <a:ext uri="{FF2B5EF4-FFF2-40B4-BE49-F238E27FC236}">
                  <a16:creationId xmlns:a16="http://schemas.microsoft.com/office/drawing/2014/main" id="{9A8E3462-4D77-29E2-2B1A-AA31A21FE59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28" y="2810143"/>
              <a:ext cx="782793" cy="395480"/>
            </a:xfrm>
            <a:prstGeom prst="rect">
              <a:avLst/>
            </a:prstGeom>
          </p:spPr>
        </p:pic>
      </p:grpSp>
      <p:sp>
        <p:nvSpPr>
          <p:cNvPr id="56" name="Rektangel: avrundede hjørner 9">
            <a:extLst>
              <a:ext uri="{FF2B5EF4-FFF2-40B4-BE49-F238E27FC236}">
                <a16:creationId xmlns:a16="http://schemas.microsoft.com/office/drawing/2014/main" id="{69F8FF68-D110-8E99-0530-EBEDA237A18C}"/>
              </a:ext>
            </a:extLst>
          </p:cNvPr>
          <p:cNvSpPr/>
          <p:nvPr/>
        </p:nvSpPr>
        <p:spPr>
          <a:xfrm>
            <a:off x="8439233" y="3011173"/>
            <a:ext cx="3316676" cy="5882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>
              <a:defRPr/>
            </a:pPr>
            <a:r>
              <a:rPr lang="nn-NO" sz="1400" dirty="0">
                <a:solidFill>
                  <a:prstClr val="white"/>
                </a:solidFill>
              </a:rPr>
              <a:t>Avslutte pas i Dignio </a:t>
            </a:r>
            <a:r>
              <a:rPr lang="nn-NO" sz="1400" dirty="0" err="1">
                <a:solidFill>
                  <a:prstClr val="white"/>
                </a:solidFill>
              </a:rPr>
              <a:t>Prevent</a:t>
            </a:r>
            <a:r>
              <a:rPr lang="nn-NO" sz="1400" dirty="0">
                <a:solidFill>
                  <a:prstClr val="white"/>
                </a:solidFill>
              </a:rPr>
              <a:t>.</a:t>
            </a:r>
            <a:endParaRPr lang="nn-NO" sz="10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3" name="Rektangel: avrundede hjørner 9">
            <a:extLst>
              <a:ext uri="{FF2B5EF4-FFF2-40B4-BE49-F238E27FC236}">
                <a16:creationId xmlns:a16="http://schemas.microsoft.com/office/drawing/2014/main" id="{02B2C255-D483-82DD-CDA3-0D37E41B321F}"/>
              </a:ext>
            </a:extLst>
          </p:cNvPr>
          <p:cNvSpPr/>
          <p:nvPr/>
        </p:nvSpPr>
        <p:spPr>
          <a:xfrm>
            <a:off x="8459967" y="4373736"/>
            <a:ext cx="3316676" cy="5882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algn="ctr">
              <a:defRPr/>
            </a:pPr>
            <a:r>
              <a:rPr lang="nn-NO" sz="1400" dirty="0">
                <a:solidFill>
                  <a:prstClr val="white"/>
                </a:solidFill>
              </a:rPr>
              <a:t>Avslutte journal og teneste i EPJ.</a:t>
            </a:r>
            <a:endParaRPr lang="nn-NO" sz="1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5898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E9CFD432C85C74F9AF7F286CB58EFBE" ma:contentTypeVersion="4" ma:contentTypeDescription="Opprett et nytt dokument." ma:contentTypeScope="" ma:versionID="376dea9665a9378ae90f710a8226c3c0">
  <xsd:schema xmlns:xsd="http://www.w3.org/2001/XMLSchema" xmlns:xs="http://www.w3.org/2001/XMLSchema" xmlns:p="http://schemas.microsoft.com/office/2006/metadata/properties" xmlns:ns2="434824ed-afeb-4bf9-9498-6ed57e592029" targetNamespace="http://schemas.microsoft.com/office/2006/metadata/properties" ma:root="true" ma:fieldsID="5e4643a9c9b95c250246b389a1f5dd01" ns2:_="">
    <xsd:import namespace="434824ed-afeb-4bf9-9498-6ed57e5920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824ed-afeb-4bf9-9498-6ed57e5920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E65C239-C760-4465-8D3B-6C41EB26F3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83109D-6E30-4464-B064-73C75455E5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824ed-afeb-4bf9-9498-6ed57e5920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EF26E9C-68B9-4C2E-B503-11D5FF446E2D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www.w3.org/XML/1998/namespace"/>
    <ds:schemaRef ds:uri="434824ed-afeb-4bf9-9498-6ed57e592029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1651</TotalTime>
  <Words>761</Words>
  <Application>Microsoft Office PowerPoint</Application>
  <PresentationFormat>Widescreen</PresentationFormat>
  <Paragraphs>150</Paragraphs>
  <Slides>5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Forløp:     Samhandling om DHO for pasientar med KOLS og hjartesvikt</vt:lpstr>
      <vt:lpstr>PowerPoint-presentasjon</vt:lpstr>
      <vt:lpstr>PowerPoint-presentasjon</vt:lpstr>
      <vt:lpstr>PowerPoint-presentasjon</vt:lpstr>
      <vt:lpstr>PowerPoint-presentasjon</vt:lpstr>
    </vt:vector>
  </TitlesOfParts>
  <Company>SySIKT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Jofrid Aardalsbakke Djupvik</dc:creator>
  <cp:lastModifiedBy>Jofrid Aardalsbakke Djupvik</cp:lastModifiedBy>
  <cp:revision>49</cp:revision>
  <dcterms:created xsi:type="dcterms:W3CDTF">2024-09-18T09:36:28Z</dcterms:created>
  <dcterms:modified xsi:type="dcterms:W3CDTF">2026-06-12T09:33:54Z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0x010100EE9CFD432C85C74F9AF7F286CB58EFBE</vt:lpwstr>
  </property>
  <property fmtid="{D5CDD505-2E9C-101B-9397-08002B2CF9AE}" pid="3" name="MSIP_Label_0c3ffc1c-ef00-4620-9c2f-7d9c1597774b_Enabled">
    <vt:lpwstr>true</vt:lpwstr>
  </property>
  <property fmtid="{D5CDD505-2E9C-101B-9397-08002B2CF9AE}" pid="4" name="MSIP_Label_0c3ffc1c-ef00-4620-9c2f-7d9c1597774b_SetDate">
    <vt:lpwstr>2024-09-26T06:50:50Z</vt:lpwstr>
  </property>
  <property fmtid="{D5CDD505-2E9C-101B-9397-08002B2CF9AE}" pid="5" name="MSIP_Label_0c3ffc1c-ef00-4620-9c2f-7d9c1597774b_Method">
    <vt:lpwstr>Standard</vt:lpwstr>
  </property>
  <property fmtid="{D5CDD505-2E9C-101B-9397-08002B2CF9AE}" pid="6" name="MSIP_Label_0c3ffc1c-ef00-4620-9c2f-7d9c1597774b_Name">
    <vt:lpwstr>Intern</vt:lpwstr>
  </property>
  <property fmtid="{D5CDD505-2E9C-101B-9397-08002B2CF9AE}" pid="7" name="MSIP_Label_0c3ffc1c-ef00-4620-9c2f-7d9c1597774b_SiteId">
    <vt:lpwstr>bdcbe535-f3cf-49f5-8a6a-fb6d98dc7837</vt:lpwstr>
  </property>
  <property fmtid="{D5CDD505-2E9C-101B-9397-08002B2CF9AE}" pid="8" name="MSIP_Label_0c3ffc1c-ef00-4620-9c2f-7d9c1597774b_ActionId">
    <vt:lpwstr>caac2d79-b3fa-494c-994d-562110fc4257</vt:lpwstr>
  </property>
  <property fmtid="{D5CDD505-2E9C-101B-9397-08002B2CF9AE}" pid="9" name="MSIP_Label_0c3ffc1c-ef00-4620-9c2f-7d9c1597774b_ContentBits">
    <vt:lpwstr>2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Følsomhet Intern (gul)</vt:lpwstr>
  </property>
</Properties>
</file>