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ys stil 1 – utheving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8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ja Myklebust" userId="e2f66e6f-719c-4be5-bcd7-25c0c385f8bb" providerId="ADAL" clId="{75E7CA49-06F2-47AC-9E6E-1B7E86810DD6}"/>
    <pc:docChg chg="modSld">
      <pc:chgData name="Tanja Myklebust" userId="e2f66e6f-719c-4be5-bcd7-25c0c385f8bb" providerId="ADAL" clId="{75E7CA49-06F2-47AC-9E6E-1B7E86810DD6}" dt="2024-08-20T07:22:59.942" v="55" actId="20577"/>
      <pc:docMkLst>
        <pc:docMk/>
      </pc:docMkLst>
      <pc:sldChg chg="modSp mod">
        <pc:chgData name="Tanja Myklebust" userId="e2f66e6f-719c-4be5-bcd7-25c0c385f8bb" providerId="ADAL" clId="{75E7CA49-06F2-47AC-9E6E-1B7E86810DD6}" dt="2024-08-20T07:22:21.855" v="4" actId="20577"/>
        <pc:sldMkLst>
          <pc:docMk/>
          <pc:sldMk cId="2202116459" sldId="256"/>
        </pc:sldMkLst>
        <pc:graphicFrameChg chg="modGraphic">
          <ac:chgData name="Tanja Myklebust" userId="e2f66e6f-719c-4be5-bcd7-25c0c385f8bb" providerId="ADAL" clId="{75E7CA49-06F2-47AC-9E6E-1B7E86810DD6}" dt="2024-08-20T07:22:21.855" v="4" actId="20577"/>
          <ac:graphicFrameMkLst>
            <pc:docMk/>
            <pc:sldMk cId="2202116459" sldId="256"/>
            <ac:graphicFrameMk id="4" creationId="{AD9C295F-AEEF-4980-A74F-04D9D06709A2}"/>
          </ac:graphicFrameMkLst>
        </pc:graphicFrameChg>
      </pc:sldChg>
      <pc:sldChg chg="modSp mod">
        <pc:chgData name="Tanja Myklebust" userId="e2f66e6f-719c-4be5-bcd7-25c0c385f8bb" providerId="ADAL" clId="{75E7CA49-06F2-47AC-9E6E-1B7E86810DD6}" dt="2024-08-20T07:22:59.942" v="55" actId="20577"/>
        <pc:sldMkLst>
          <pc:docMk/>
          <pc:sldMk cId="2735208418" sldId="258"/>
        </pc:sldMkLst>
        <pc:graphicFrameChg chg="modGraphic">
          <ac:chgData name="Tanja Myklebust" userId="e2f66e6f-719c-4be5-bcd7-25c0c385f8bb" providerId="ADAL" clId="{75E7CA49-06F2-47AC-9E6E-1B7E86810DD6}" dt="2024-08-20T07:22:59.942" v="55" actId="20577"/>
          <ac:graphicFrameMkLst>
            <pc:docMk/>
            <pc:sldMk cId="2735208418" sldId="258"/>
            <ac:graphicFrameMk id="4" creationId="{032AAD6A-240A-41BA-BC27-B8C84D3C36A4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C762-9EFF-45DE-B022-B8E9CC60648C}" type="datetimeFigureOut">
              <a:rPr lang="nn-NO" smtClean="0"/>
              <a:t>20.08.2024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1B7B-190E-4427-8EBA-688C661BD92E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003071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C762-9EFF-45DE-B022-B8E9CC60648C}" type="datetimeFigureOut">
              <a:rPr lang="nn-NO" smtClean="0"/>
              <a:t>20.08.2024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1B7B-190E-4427-8EBA-688C661BD92E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717423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C762-9EFF-45DE-B022-B8E9CC60648C}" type="datetimeFigureOut">
              <a:rPr lang="nn-NO" smtClean="0"/>
              <a:t>20.08.2024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1B7B-190E-4427-8EBA-688C661BD92E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229527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C762-9EFF-45DE-B022-B8E9CC60648C}" type="datetimeFigureOut">
              <a:rPr lang="nn-NO" smtClean="0"/>
              <a:t>20.08.2024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1B7B-190E-4427-8EBA-688C661BD92E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450756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C762-9EFF-45DE-B022-B8E9CC60648C}" type="datetimeFigureOut">
              <a:rPr lang="nn-NO" smtClean="0"/>
              <a:t>20.08.2024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1B7B-190E-4427-8EBA-688C661BD92E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107177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C762-9EFF-45DE-B022-B8E9CC60648C}" type="datetimeFigureOut">
              <a:rPr lang="nn-NO" smtClean="0"/>
              <a:t>20.08.2024</a:t>
            </a:fld>
            <a:endParaRPr lang="n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1B7B-190E-4427-8EBA-688C661BD92E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1569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C762-9EFF-45DE-B022-B8E9CC60648C}" type="datetimeFigureOut">
              <a:rPr lang="nn-NO" smtClean="0"/>
              <a:t>20.08.2024</a:t>
            </a:fld>
            <a:endParaRPr lang="nn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1B7B-190E-4427-8EBA-688C661BD92E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928251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C762-9EFF-45DE-B022-B8E9CC60648C}" type="datetimeFigureOut">
              <a:rPr lang="nn-NO" smtClean="0"/>
              <a:t>20.08.2024</a:t>
            </a:fld>
            <a:endParaRPr lang="nn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1B7B-190E-4427-8EBA-688C661BD92E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463020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C762-9EFF-45DE-B022-B8E9CC60648C}" type="datetimeFigureOut">
              <a:rPr lang="nn-NO" smtClean="0"/>
              <a:t>20.08.2024</a:t>
            </a:fld>
            <a:endParaRPr lang="nn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1B7B-190E-4427-8EBA-688C661BD92E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115963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C762-9EFF-45DE-B022-B8E9CC60648C}" type="datetimeFigureOut">
              <a:rPr lang="nn-NO" smtClean="0"/>
              <a:t>20.08.2024</a:t>
            </a:fld>
            <a:endParaRPr lang="n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1B7B-190E-4427-8EBA-688C661BD92E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605556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C762-9EFF-45DE-B022-B8E9CC60648C}" type="datetimeFigureOut">
              <a:rPr lang="nn-NO" smtClean="0"/>
              <a:t>20.08.2024</a:t>
            </a:fld>
            <a:endParaRPr lang="n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1B7B-190E-4427-8EBA-688C661BD92E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948955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6C762-9EFF-45DE-B022-B8E9CC60648C}" type="datetimeFigureOut">
              <a:rPr lang="nn-NO" smtClean="0"/>
              <a:t>20.08.2024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B1B7B-190E-4427-8EBA-688C661BD92E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27957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AD9C295F-AEEF-4980-A74F-04D9D06709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700759"/>
              </p:ext>
            </p:extLst>
          </p:nvPr>
        </p:nvGraphicFramePr>
        <p:xfrm>
          <a:off x="167196" y="1595127"/>
          <a:ext cx="9562731" cy="40814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7115">
                  <a:extLst>
                    <a:ext uri="{9D8B030D-6E8A-4147-A177-3AD203B41FA5}">
                      <a16:colId xmlns:a16="http://schemas.microsoft.com/office/drawing/2014/main" val="1578993827"/>
                    </a:ext>
                  </a:extLst>
                </a:gridCol>
                <a:gridCol w="5442011">
                  <a:extLst>
                    <a:ext uri="{9D8B030D-6E8A-4147-A177-3AD203B41FA5}">
                      <a16:colId xmlns:a16="http://schemas.microsoft.com/office/drawing/2014/main" val="1974648747"/>
                    </a:ext>
                  </a:extLst>
                </a:gridCol>
                <a:gridCol w="2423605">
                  <a:extLst>
                    <a:ext uri="{9D8B030D-6E8A-4147-A177-3AD203B41FA5}">
                      <a16:colId xmlns:a16="http://schemas.microsoft.com/office/drawing/2014/main" val="1607331879"/>
                    </a:ext>
                  </a:extLst>
                </a:gridCol>
              </a:tblGrid>
              <a:tr h="535658">
                <a:tc>
                  <a:txBody>
                    <a:bodyPr/>
                    <a:lstStyle/>
                    <a:p>
                      <a:r>
                        <a:rPr lang="nb-NO" sz="1400" dirty="0"/>
                        <a:t>Periode</a:t>
                      </a:r>
                      <a:endParaRPr lang="nn-NO" sz="1400" dirty="0"/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Kva skjer?</a:t>
                      </a:r>
                      <a:endParaRPr lang="nn-NO" sz="1400" dirty="0"/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Viktig å merke seg</a:t>
                      </a:r>
                      <a:endParaRPr lang="nn-NO" sz="1400" dirty="0"/>
                    </a:p>
                  </a:txBody>
                  <a:tcPr marL="132080" marR="132080" marT="66040" marB="66040"/>
                </a:tc>
                <a:extLst>
                  <a:ext uri="{0D108BD9-81ED-4DB2-BD59-A6C34878D82A}">
                    <a16:rowId xmlns:a16="http://schemas.microsoft.com/office/drawing/2014/main" val="3698884133"/>
                  </a:ext>
                </a:extLst>
              </a:tr>
              <a:tr h="1617980">
                <a:tc>
                  <a:txBody>
                    <a:bodyPr/>
                    <a:lstStyle/>
                    <a:p>
                      <a:r>
                        <a:rPr lang="nb-NO" sz="1400" dirty="0" err="1"/>
                        <a:t>Hausten</a:t>
                      </a:r>
                      <a:r>
                        <a:rPr lang="nb-NO" sz="1400" dirty="0"/>
                        <a:t> 2024 (fram til heildag SFO i midten av januar)</a:t>
                      </a:r>
                      <a:endParaRPr lang="nn-NO" sz="1400" dirty="0"/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Tema: Bli kjent </a:t>
                      </a:r>
                      <a:r>
                        <a:rPr lang="nb-NO" sz="1400"/>
                        <a:t>og trygg. </a:t>
                      </a:r>
                    </a:p>
                    <a:p>
                      <a:endParaRPr lang="nb-NO" sz="1400" dirty="0"/>
                    </a:p>
                    <a:p>
                      <a:r>
                        <a:rPr lang="nb-NO" sz="1400" dirty="0"/>
                        <a:t>Mål: - Barna skal trivast og </a:t>
                      </a:r>
                      <a:r>
                        <a:rPr lang="nb-NO" sz="1400" dirty="0" err="1"/>
                        <a:t>vere</a:t>
                      </a:r>
                      <a:r>
                        <a:rPr lang="nb-NO" sz="1400" dirty="0"/>
                        <a:t> trygge på SFO.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nb-NO" sz="1400" dirty="0"/>
                        <a:t>Bli kjent med </a:t>
                      </a:r>
                      <a:r>
                        <a:rPr lang="nb-NO" sz="1400" dirty="0" err="1"/>
                        <a:t>dei</a:t>
                      </a:r>
                      <a:r>
                        <a:rPr lang="nb-NO" sz="1400" dirty="0"/>
                        <a:t> andre barna og </a:t>
                      </a:r>
                      <a:r>
                        <a:rPr lang="nb-NO" sz="1400" dirty="0" err="1"/>
                        <a:t>vaksne</a:t>
                      </a:r>
                      <a:r>
                        <a:rPr lang="nb-NO" sz="1400" dirty="0"/>
                        <a:t>.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nb-NO" sz="1400" dirty="0"/>
                        <a:t>Bli kjent med og lære </a:t>
                      </a:r>
                      <a:r>
                        <a:rPr lang="nb-NO" sz="1400" dirty="0" err="1"/>
                        <a:t>daglege</a:t>
                      </a:r>
                      <a:r>
                        <a:rPr lang="nb-NO" sz="1400" dirty="0"/>
                        <a:t> </a:t>
                      </a:r>
                      <a:r>
                        <a:rPr lang="nb-NO" sz="1400" dirty="0" err="1"/>
                        <a:t>rutinar</a:t>
                      </a:r>
                      <a:r>
                        <a:rPr lang="nb-NO" sz="1400" dirty="0"/>
                        <a:t> og </a:t>
                      </a:r>
                      <a:r>
                        <a:rPr lang="nb-NO" sz="1400" dirty="0" err="1"/>
                        <a:t>reglar</a:t>
                      </a:r>
                      <a:r>
                        <a:rPr lang="nb-NO" sz="1400" dirty="0"/>
                        <a:t> på SFO.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nb-NO" sz="1400" dirty="0"/>
                        <a:t>Bli trygg i vatn. 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nb-NO" sz="1400" dirty="0"/>
                        <a:t>Alle barn skal høyre til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nb-NO" sz="1400" dirty="0"/>
                        <a:t>Styrke </a:t>
                      </a:r>
                      <a:r>
                        <a:rPr lang="nb-NO" sz="1400" dirty="0" err="1"/>
                        <a:t>venskap</a:t>
                      </a:r>
                      <a:r>
                        <a:rPr lang="nb-NO" sz="1400" dirty="0"/>
                        <a:t> og sosialisere </a:t>
                      </a:r>
                      <a:r>
                        <a:rPr lang="nb-NO" sz="1400" dirty="0" err="1"/>
                        <a:t>dei</a:t>
                      </a:r>
                      <a:r>
                        <a:rPr lang="nb-NO" sz="1400" dirty="0"/>
                        <a:t> som evt. er </a:t>
                      </a:r>
                      <a:r>
                        <a:rPr lang="nb-NO" sz="1400" dirty="0" err="1"/>
                        <a:t>mykje</a:t>
                      </a:r>
                      <a:r>
                        <a:rPr lang="nb-NO" sz="1400" dirty="0"/>
                        <a:t> for seg </a:t>
                      </a:r>
                      <a:r>
                        <a:rPr lang="nb-NO" sz="1400" dirty="0" err="1"/>
                        <a:t>sjølv</a:t>
                      </a:r>
                      <a:endParaRPr lang="nb-NO" sz="1400" dirty="0"/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nn-NO" sz="1400" dirty="0"/>
                        <a:t>God struktur på SFO – reglar.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endParaRPr lang="nb-NO" sz="1400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nb-NO" sz="1400" dirty="0"/>
                        <a:t>Tiltak: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nb-NO" sz="1400" dirty="0"/>
                        <a:t>Leik og </a:t>
                      </a:r>
                      <a:r>
                        <a:rPr lang="nb-NO" sz="1400" dirty="0" err="1"/>
                        <a:t>aktivitetar</a:t>
                      </a:r>
                      <a:r>
                        <a:rPr lang="nb-NO" sz="1400" dirty="0"/>
                        <a:t> inne og ute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nb-NO" sz="1400" dirty="0" err="1"/>
                        <a:t>Spele</a:t>
                      </a:r>
                      <a:r>
                        <a:rPr lang="nb-NO" sz="1400" dirty="0"/>
                        <a:t> spel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nb-NO" sz="1400" dirty="0"/>
                        <a:t>Trygg i vatn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nb-NO" sz="1400" dirty="0"/>
                        <a:t>Planleggingsdag for personalet 14., 15. og 16. august (SFO stengt).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nb-NO" sz="1400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nb-NO" sz="1400" dirty="0"/>
                        <a:t>Foreldremøte SFO, </a:t>
                      </a:r>
                      <a:r>
                        <a:rPr lang="nb-NO" sz="1400" dirty="0" err="1"/>
                        <a:t>tysdag</a:t>
                      </a:r>
                      <a:r>
                        <a:rPr lang="nb-NO" sz="1400" dirty="0"/>
                        <a:t> 27. august klokka 19.00.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nb-NO" sz="1400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nb-NO" sz="1400" dirty="0" err="1"/>
                        <a:t>Haustferieopen</a:t>
                      </a:r>
                      <a:r>
                        <a:rPr lang="nb-NO" sz="1400" dirty="0"/>
                        <a:t>-SFO 7.-11. oktober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nb-NO" sz="1400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nb-NO" sz="1400" dirty="0"/>
                        <a:t>Planleggingsdag for personalet 1. november (SFO stengt)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nn-NO" sz="14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dirty="0" err="1"/>
                        <a:t>Juleopen</a:t>
                      </a:r>
                      <a:r>
                        <a:rPr lang="nb-NO" sz="1400" dirty="0"/>
                        <a:t> SFO: 23., 27. og 30 desember.</a:t>
                      </a:r>
                      <a:endParaRPr lang="nn-NO" sz="1400" dirty="0"/>
                    </a:p>
                  </a:txBody>
                  <a:tcPr marL="132080" marR="132080" marT="66040" marB="66040"/>
                </a:tc>
                <a:extLst>
                  <a:ext uri="{0D108BD9-81ED-4DB2-BD59-A6C34878D82A}">
                    <a16:rowId xmlns:a16="http://schemas.microsoft.com/office/drawing/2014/main" val="3178121107"/>
                  </a:ext>
                </a:extLst>
              </a:tr>
            </a:tbl>
          </a:graphicData>
        </a:graphic>
      </p:graphicFrame>
      <p:sp>
        <p:nvSpPr>
          <p:cNvPr id="5" name="TekstSylinder 4">
            <a:extLst>
              <a:ext uri="{FF2B5EF4-FFF2-40B4-BE49-F238E27FC236}">
                <a16:creationId xmlns:a16="http://schemas.microsoft.com/office/drawing/2014/main" id="{54F1C1F9-6BE5-4AD6-9FDF-91639330C66A}"/>
              </a:ext>
            </a:extLst>
          </p:cNvPr>
          <p:cNvSpPr txBox="1"/>
          <p:nvPr/>
        </p:nvSpPr>
        <p:spPr>
          <a:xfrm>
            <a:off x="347791" y="276481"/>
            <a:ext cx="939101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600" dirty="0"/>
              <a:t>Årsplan 2024-2025 ved Sande SFO</a:t>
            </a:r>
          </a:p>
          <a:p>
            <a:r>
              <a:rPr lang="nb-NO" sz="1100" dirty="0"/>
              <a:t>Fram til 15.1 har </a:t>
            </a:r>
            <a:r>
              <a:rPr lang="nb-NO" sz="1100" dirty="0" err="1"/>
              <a:t>elevane</a:t>
            </a:r>
            <a:r>
              <a:rPr lang="nb-NO" sz="1100" dirty="0"/>
              <a:t> i 1.-4. </a:t>
            </a:r>
            <a:r>
              <a:rPr lang="nb-NO" sz="1100" dirty="0" err="1"/>
              <a:t>kl</a:t>
            </a:r>
            <a:r>
              <a:rPr lang="nb-NO" sz="1100" dirty="0"/>
              <a:t> skule fram til klokka 11.40 (- veke 40 og veke 48).  </a:t>
            </a:r>
            <a:r>
              <a:rPr lang="nb-NO" sz="1100" dirty="0" err="1"/>
              <a:t>Frå</a:t>
            </a:r>
            <a:r>
              <a:rPr lang="nb-NO" sz="1100" dirty="0"/>
              <a:t> 22.1 vert det heildag-SFO på </a:t>
            </a:r>
            <a:r>
              <a:rPr lang="nb-NO" sz="1100" dirty="0" err="1"/>
              <a:t>onsdagar</a:t>
            </a:r>
            <a:r>
              <a:rPr lang="nb-NO" sz="1100" dirty="0"/>
              <a:t> (+ onsdag i veke 40 og veke 48).</a:t>
            </a:r>
          </a:p>
          <a:p>
            <a:r>
              <a:rPr lang="nb-NO" sz="1100" dirty="0"/>
              <a:t>Bading kvar onsdag etter lunsj, i tillegg har vi andre </a:t>
            </a:r>
            <a:r>
              <a:rPr lang="nb-NO" sz="1100" dirty="0" err="1"/>
              <a:t>aktivitetar</a:t>
            </a:r>
            <a:r>
              <a:rPr lang="nb-NO" sz="1100" dirty="0"/>
              <a:t> som er knytt til årsplanen.</a:t>
            </a:r>
          </a:p>
          <a:p>
            <a:r>
              <a:rPr lang="nb-NO" sz="1100" dirty="0"/>
              <a:t>Aktivitetsettermiddag kvar torsdag </a:t>
            </a:r>
            <a:r>
              <a:rPr lang="nb-NO" sz="1100" dirty="0" err="1"/>
              <a:t>frå</a:t>
            </a:r>
            <a:r>
              <a:rPr lang="nb-NO" sz="1100" dirty="0"/>
              <a:t> klokka 15.00-16.00. Vi </a:t>
            </a:r>
            <a:r>
              <a:rPr lang="nb-NO" sz="1100" dirty="0" err="1"/>
              <a:t>varierar</a:t>
            </a:r>
            <a:r>
              <a:rPr lang="nb-NO" sz="1100" dirty="0"/>
              <a:t> på </a:t>
            </a:r>
            <a:r>
              <a:rPr lang="nb-NO" sz="1100" dirty="0" err="1"/>
              <a:t>aktivitetar</a:t>
            </a:r>
            <a:r>
              <a:rPr lang="nb-NO" sz="1100" dirty="0"/>
              <a:t> (</a:t>
            </a:r>
            <a:r>
              <a:rPr lang="nb-NO" sz="1100" dirty="0" err="1"/>
              <a:t>regelleikar</a:t>
            </a:r>
            <a:r>
              <a:rPr lang="nb-NO" sz="1100" dirty="0"/>
              <a:t>, lesestund, formingsaktivitet, ballaktivitet, hinderløype, bingo, </a:t>
            </a:r>
            <a:r>
              <a:rPr lang="nb-NO" sz="1100" dirty="0" err="1"/>
              <a:t>samarbeidsleikar</a:t>
            </a:r>
            <a:r>
              <a:rPr lang="nb-NO" sz="1100" dirty="0"/>
              <a:t>, musikk og dans).</a:t>
            </a:r>
          </a:p>
        </p:txBody>
      </p:sp>
    </p:spTree>
    <p:extLst>
      <p:ext uri="{BB962C8B-B14F-4D97-AF65-F5344CB8AC3E}">
        <p14:creationId xmlns:p14="http://schemas.microsoft.com/office/powerpoint/2010/main" val="2202116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6D863832-936B-4C7F-8CD7-E38DC4A836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178325"/>
              </p:ext>
            </p:extLst>
          </p:nvPr>
        </p:nvGraphicFramePr>
        <p:xfrm>
          <a:off x="171634" y="769183"/>
          <a:ext cx="9562731" cy="2052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7115">
                  <a:extLst>
                    <a:ext uri="{9D8B030D-6E8A-4147-A177-3AD203B41FA5}">
                      <a16:colId xmlns:a16="http://schemas.microsoft.com/office/drawing/2014/main" val="356089686"/>
                    </a:ext>
                  </a:extLst>
                </a:gridCol>
                <a:gridCol w="5442011">
                  <a:extLst>
                    <a:ext uri="{9D8B030D-6E8A-4147-A177-3AD203B41FA5}">
                      <a16:colId xmlns:a16="http://schemas.microsoft.com/office/drawing/2014/main" val="3284229060"/>
                    </a:ext>
                  </a:extLst>
                </a:gridCol>
                <a:gridCol w="2423605">
                  <a:extLst>
                    <a:ext uri="{9D8B030D-6E8A-4147-A177-3AD203B41FA5}">
                      <a16:colId xmlns:a16="http://schemas.microsoft.com/office/drawing/2014/main" val="3762455271"/>
                    </a:ext>
                  </a:extLst>
                </a:gridCol>
              </a:tblGrid>
              <a:tr h="535658">
                <a:tc>
                  <a:txBody>
                    <a:bodyPr/>
                    <a:lstStyle/>
                    <a:p>
                      <a:r>
                        <a:rPr lang="nb-NO" sz="1400" dirty="0"/>
                        <a:t>Januar – februar </a:t>
                      </a:r>
                      <a:endParaRPr lang="nn-NO" sz="1400" dirty="0"/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Tema: Vinter</a:t>
                      </a:r>
                    </a:p>
                    <a:p>
                      <a:r>
                        <a:rPr lang="nb-NO" sz="1400" dirty="0"/>
                        <a:t>Mål: 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nb-NO" sz="1400" dirty="0" err="1"/>
                        <a:t>Gje</a:t>
                      </a:r>
                      <a:r>
                        <a:rPr lang="nb-NO" sz="1400" dirty="0"/>
                        <a:t> barna gode </a:t>
                      </a:r>
                      <a:r>
                        <a:rPr lang="nb-NO" sz="1400" dirty="0" err="1"/>
                        <a:t>opplevingar</a:t>
                      </a:r>
                      <a:r>
                        <a:rPr lang="nb-NO" sz="1400" dirty="0"/>
                        <a:t> ute og inne.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nb-NO" sz="1400" dirty="0"/>
                        <a:t>Starte SFO-kor?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nb-NO" sz="1400" dirty="0"/>
                        <a:t>Tiltak: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nb-NO" sz="1400" dirty="0"/>
                        <a:t>Ulike </a:t>
                      </a:r>
                      <a:r>
                        <a:rPr lang="nb-NO" sz="1400" dirty="0" err="1"/>
                        <a:t>vinteraktivitetar</a:t>
                      </a:r>
                      <a:r>
                        <a:rPr lang="nb-NO" sz="1400" dirty="0"/>
                        <a:t> som skidag, akekonkurranse, lage </a:t>
                      </a:r>
                      <a:r>
                        <a:rPr lang="nb-NO" sz="1400" dirty="0" err="1"/>
                        <a:t>snøfigurar</a:t>
                      </a:r>
                      <a:r>
                        <a:rPr lang="nb-NO" sz="1400" dirty="0"/>
                        <a:t>, </a:t>
                      </a:r>
                      <a:r>
                        <a:rPr lang="nb-NO" sz="1400" dirty="0" err="1"/>
                        <a:t>islykter</a:t>
                      </a:r>
                      <a:r>
                        <a:rPr lang="nb-NO" sz="1400" dirty="0"/>
                        <a:t> mm.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nb-NO" sz="1400" dirty="0"/>
                        <a:t>Markering i perioden: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nb-NO" sz="1400" dirty="0"/>
                        <a:t>Ski- og </a:t>
                      </a:r>
                      <a:r>
                        <a:rPr lang="nb-NO" sz="1400" dirty="0" err="1"/>
                        <a:t>akedag</a:t>
                      </a:r>
                      <a:r>
                        <a:rPr lang="nb-NO" sz="1400" dirty="0"/>
                        <a:t> på SFO</a:t>
                      </a:r>
                      <a:endParaRPr lang="nn-NO" sz="1400" dirty="0"/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dirty="0" err="1"/>
                        <a:t>Vinterferieopen</a:t>
                      </a:r>
                      <a:r>
                        <a:rPr lang="nb-NO" sz="1400" dirty="0"/>
                        <a:t> SFO 17.-21. februar.</a:t>
                      </a:r>
                      <a:endParaRPr lang="nn-NO" sz="1400" dirty="0"/>
                    </a:p>
                  </a:txBody>
                  <a:tcPr marL="132080" marR="132080" marT="66040" marB="66040"/>
                </a:tc>
                <a:extLst>
                  <a:ext uri="{0D108BD9-81ED-4DB2-BD59-A6C34878D82A}">
                    <a16:rowId xmlns:a16="http://schemas.microsoft.com/office/drawing/2014/main" val="2679415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0019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032AAD6A-240A-41BA-BC27-B8C84D3C36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746843"/>
              </p:ext>
            </p:extLst>
          </p:nvPr>
        </p:nvGraphicFramePr>
        <p:xfrm>
          <a:off x="171634" y="1372864"/>
          <a:ext cx="9562731" cy="3891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7115">
                  <a:extLst>
                    <a:ext uri="{9D8B030D-6E8A-4147-A177-3AD203B41FA5}">
                      <a16:colId xmlns:a16="http://schemas.microsoft.com/office/drawing/2014/main" val="41052501"/>
                    </a:ext>
                  </a:extLst>
                </a:gridCol>
                <a:gridCol w="5442011">
                  <a:extLst>
                    <a:ext uri="{9D8B030D-6E8A-4147-A177-3AD203B41FA5}">
                      <a16:colId xmlns:a16="http://schemas.microsoft.com/office/drawing/2014/main" val="1959356331"/>
                    </a:ext>
                  </a:extLst>
                </a:gridCol>
                <a:gridCol w="2423605">
                  <a:extLst>
                    <a:ext uri="{9D8B030D-6E8A-4147-A177-3AD203B41FA5}">
                      <a16:colId xmlns:a16="http://schemas.microsoft.com/office/drawing/2014/main" val="4248752821"/>
                    </a:ext>
                  </a:extLst>
                </a:gridCol>
              </a:tblGrid>
              <a:tr h="535658">
                <a:tc>
                  <a:txBody>
                    <a:bodyPr/>
                    <a:lstStyle/>
                    <a:p>
                      <a:r>
                        <a:rPr lang="nn-NO" sz="1400" noProof="0"/>
                        <a:t>Mars – april 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r>
                        <a:rPr lang="nn-NO" sz="1400" noProof="0" dirty="0"/>
                        <a:t>Tema: Vår</a:t>
                      </a:r>
                    </a:p>
                    <a:p>
                      <a:r>
                        <a:rPr lang="nn-NO" sz="1400" noProof="0" dirty="0"/>
                        <a:t>Mål: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nn-NO" sz="1400" noProof="0" dirty="0"/>
                        <a:t>Bli kjent med nærmiljøet og bruke naturen aktivt.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nn-NO" sz="1400" noProof="0" dirty="0"/>
                        <a:t>Vi rugar ut kyllingar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nn-NO" sz="1400" noProof="0" dirty="0"/>
                        <a:t>Tiltak: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nn-NO" sz="1400" noProof="0" dirty="0"/>
                        <a:t>Turar i nærmiljøet.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nn-NO" sz="1400" noProof="0" dirty="0"/>
                        <a:t>Vi lærer om prosessen frå egg til kylling.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nn-NO" sz="1400" noProof="0" dirty="0"/>
                        <a:t>Markering i perioden: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nn-NO" sz="1400" noProof="0" dirty="0"/>
                        <a:t>- Kyllingdag onsdag 13. mars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nn-NO" sz="1400" noProof="0" dirty="0"/>
                        <a:t>Påskeopen SFO: 14.-16. april </a:t>
                      </a:r>
                    </a:p>
                  </a:txBody>
                  <a:tcPr marL="132080" marR="132080" marT="66040" marB="66040"/>
                </a:tc>
                <a:extLst>
                  <a:ext uri="{0D108BD9-81ED-4DB2-BD59-A6C34878D82A}">
                    <a16:rowId xmlns:a16="http://schemas.microsoft.com/office/drawing/2014/main" val="2793749557"/>
                  </a:ext>
                </a:extLst>
              </a:tr>
              <a:tr h="535658">
                <a:tc>
                  <a:txBody>
                    <a:bodyPr/>
                    <a:lstStyle/>
                    <a:p>
                      <a:r>
                        <a:rPr lang="nn-NO" sz="1400" noProof="0"/>
                        <a:t>Mai – juni 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r>
                        <a:rPr lang="nn-NO" sz="1400" noProof="0" dirty="0"/>
                        <a:t>Tema: Snart sommar!</a:t>
                      </a:r>
                    </a:p>
                    <a:p>
                      <a:r>
                        <a:rPr lang="nn-NO" sz="1400" noProof="0" dirty="0"/>
                        <a:t>Mål: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nn-NO" sz="1400" noProof="0" dirty="0"/>
                        <a:t>Lære ulike regelleikar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nn-NO" sz="1400" noProof="0" dirty="0"/>
                        <a:t>Mykje aktivitetar og leik ute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nn-NO" sz="1400" noProof="0" dirty="0"/>
                        <a:t>Tiltak: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nn-NO" sz="1400" noProof="0" dirty="0"/>
                        <a:t>Leik og aktivitetar ute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nn-NO" sz="1400" noProof="0" dirty="0"/>
                        <a:t>Markering i perioden: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nn-NO" sz="1400" noProof="0" dirty="0"/>
                        <a:t>- Sommarfest med ulike aktivitetar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nn-NO" sz="1400" noProof="0" dirty="0"/>
                        <a:t>Planleggingsdag for personalet 2. mai (SFO stengt).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nn-NO" sz="1400" noProof="0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nn-NO" sz="1400" noProof="0" dirty="0"/>
                        <a:t>Elevfri dag 30. </a:t>
                      </a:r>
                      <a:r>
                        <a:rPr lang="nn-NO" sz="1400" noProof="0"/>
                        <a:t>mai (SFO ope).</a:t>
                      </a:r>
                      <a:endParaRPr lang="nn-NO" sz="1400" noProof="0" dirty="0"/>
                    </a:p>
                  </a:txBody>
                  <a:tcPr marL="132080" marR="132080" marT="66040" marB="66040"/>
                </a:tc>
                <a:extLst>
                  <a:ext uri="{0D108BD9-81ED-4DB2-BD59-A6C34878D82A}">
                    <a16:rowId xmlns:a16="http://schemas.microsoft.com/office/drawing/2014/main" val="253824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5208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</TotalTime>
  <Words>404</Words>
  <Application>Microsoft Office PowerPoint</Application>
  <PresentationFormat>A4 (210 x 297 mm)</PresentationFormat>
  <Paragraphs>64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Tanja Myklebust</dc:creator>
  <cp:lastModifiedBy>Tanja Myklebust</cp:lastModifiedBy>
  <cp:revision>8</cp:revision>
  <cp:lastPrinted>2022-08-15T06:43:20Z</cp:lastPrinted>
  <dcterms:created xsi:type="dcterms:W3CDTF">2022-06-22T08:10:06Z</dcterms:created>
  <dcterms:modified xsi:type="dcterms:W3CDTF">2024-08-20T07:23:02Z</dcterms:modified>
</cp:coreProperties>
</file>