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72" r:id="rId4"/>
    <p:sldId id="263" r:id="rId5"/>
    <p:sldId id="261" r:id="rId6"/>
    <p:sldId id="260" r:id="rId7"/>
    <p:sldId id="266" r:id="rId8"/>
    <p:sldId id="267" r:id="rId9"/>
    <p:sldId id="269" r:id="rId10"/>
    <p:sldId id="262" r:id="rId11"/>
    <p:sldId id="268" r:id="rId12"/>
    <p:sldId id="285" r:id="rId13"/>
    <p:sldId id="276" r:id="rId14"/>
    <p:sldId id="275" r:id="rId15"/>
    <p:sldId id="287" r:id="rId16"/>
    <p:sldId id="288" r:id="rId17"/>
    <p:sldId id="289" r:id="rId18"/>
    <p:sldId id="290" r:id="rId19"/>
    <p:sldId id="293" r:id="rId20"/>
    <p:sldId id="29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ker" initials="B" lastIdx="1" clrIdx="0">
    <p:extLst>
      <p:ext uri="{19B8F6BF-5375-455C-9EA6-DF929625EA0E}">
        <p15:presenceInfo xmlns:p15="http://schemas.microsoft.com/office/powerpoint/2012/main" userId="Bru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31T11:31:20.359" idx="1">
    <p:pos x="70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7BC2-B67F-4912-9581-BA91DC079429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F404-BC84-4047-BED2-FDA2BD5761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76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EE361-0619-42E8-B0C5-5326A4274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1D3FEE-D5FF-4728-98E7-FD8FC8146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F29309-2B35-4911-A2DD-F9604CC4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D3EF29-C92B-4A30-83F3-1DCBD61E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39EC24-1C92-4C17-BA2C-E5DBA61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04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1D277E-33CD-4611-97E6-AC47D4D9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6EF394-0FF2-4519-93F1-7EB3EA0FA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94ACE1-3AE7-4ACB-8068-09318F78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315BA2-6D60-4449-9977-1A76A9CA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870172-9C31-4823-B944-B92E05FA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6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2D77A07-3E4F-4392-8050-F001F80BD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A748E4-5371-4435-9E78-AC4E05DD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01E871-D31D-48D3-94CA-32A5964E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193537-ECAE-4B47-A91F-516F0FFA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EE302A-A54C-438C-B05F-E27EA93F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09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70B505-5766-4F6D-AF3C-3FAD1ED8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0BF5E5-5E45-4D71-83CA-E3DD530B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BD9E69-61E9-409E-A377-3754B545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8A585D-4087-446F-A5EF-F841FCF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523C64-9CA0-492A-9176-8BCE7067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46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8E378C-3EFD-467C-9306-2E9A4E83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31DA63-D0A6-47DE-A2CE-7E0F2578C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73900D-ED00-4718-9372-4D723221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C7FC3-722A-48D2-9406-E03EBB03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C804F6-12A0-43B4-874A-F0BFF3B4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49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9B917-9765-4750-91E4-8A53B9BC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60D822-25BF-4244-9769-EF91EF896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3157CF-4F2E-44BD-8633-01E5C9F65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9B76B2-E22E-4A5E-8825-C366AB71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0AE7AF-EC47-4CBE-BDE9-E06BEBE1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AB6FBC-64AA-42C5-90CA-B235E48B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94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6D7EE6-9955-4375-9819-0FC67D7E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DFDC6D-BA62-4EA8-BD45-EB14A52E0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DF5082-789B-43F1-AED8-133D83BD2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2C21329-A867-4272-994B-963CC068B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5CE033-B281-4EFB-AA04-290557598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E5677DD-7864-4577-8710-358B653D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F43312A-0F9E-4DD2-95E0-AB04C6DE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F625C7F-02BF-4E16-A717-EC5EF62A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41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CFB20B-436D-4F0B-9A32-0C36B1FE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39D0B5-1C35-4BB8-80DD-0936064C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5591C6-7F39-47FE-96B7-2FFCCE80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E873C9-8705-4BEE-A960-607C518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30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28F427-3B99-4E99-AD48-2C5A049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B8502E5-2226-4243-B2B9-E01A8ABB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4AB5F5-B20F-4176-962F-940314C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67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E393-21D8-4718-A0A1-CA310E87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E55C41-C3A6-4134-B882-D50F7FBA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CCD9B4-8297-4FF5-95C0-64CF45EFF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0C6C82-A024-4C0A-9CDC-BAC6AE11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697E34-95E5-4656-B1F6-94D7D7B2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B68410-5B1B-4982-B322-AC45555B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6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B40368-DC34-436B-A4C8-69861187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B4F601-4666-4EAC-88CF-1AFD4ED82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BA42C5-1D5C-45D9-B784-534233D1D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607B6A-6020-4D7A-8F68-02F7420A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437D75-A2EC-4BE0-9190-451F2029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C3B8BE-C4B3-4FFE-B597-EDB00BA1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1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C30FCB-F596-4269-ACEF-CD9A9E66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DE50C4-3BB6-4287-A43F-620BBB51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C0B15-2FE8-4C7E-8E26-FA280E2B8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2057-B619-4485-9F8D-363B3C46FA4D}" type="datetimeFigureOut">
              <a:rPr lang="nb-NO" smtClean="0"/>
              <a:t>15.12.2021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A3B7DB-F55E-40C5-9D46-7EFE9BFCD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8A334B-4E89-48EC-8885-324F3A682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BA7E-4421-4955-BB4D-1F24FFFCE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gress, utendørs, grønn, beite&#10;&#10;Automatisk generert beskrivelse">
            <a:extLst>
              <a:ext uri="{FF2B5EF4-FFF2-40B4-BE49-F238E27FC236}">
                <a16:creationId xmlns:a16="http://schemas.microsoft.com/office/drawing/2014/main" id="{06C92595-534B-4BDB-BCAC-32FE890C9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58D9E67-F0A1-4523-980F-7D59B5FF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9254"/>
            <a:ext cx="9144000" cy="2014595"/>
          </a:xfrm>
        </p:spPr>
        <p:txBody>
          <a:bodyPr>
            <a:normAutofit fontScale="90000"/>
          </a:bodyPr>
          <a:lstStyle/>
          <a:p>
            <a:r>
              <a:rPr lang="nb-NO" sz="4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Astruptunet</a:t>
            </a:r>
            <a:r>
              <a:rPr lang="nb-NO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Jølster</a:t>
            </a:r>
            <a:br>
              <a:rPr lang="nb-NO" sz="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Restaurerings- og tilbakeføringsprosjekt 2020-2024</a:t>
            </a:r>
            <a:br>
              <a:rPr lang="nb-N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Orienteringsnotat pr desember 2021</a:t>
            </a:r>
            <a:br>
              <a:rPr lang="nb-NO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Bestastova</a:t>
            </a:r>
            <a:endParaRPr lang="nb-NO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BB8A18C-24E5-4AC7-B060-7405C32E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72" y="3337482"/>
            <a:ext cx="2267712" cy="1098395"/>
          </a:xfrm>
        </p:spPr>
        <p:txBody>
          <a:bodyPr>
            <a:normAutofit/>
          </a:bodyPr>
          <a:lstStyle/>
          <a:p>
            <a:endParaRPr lang="nb-NO" sz="600" dirty="0">
              <a:solidFill>
                <a:srgbClr val="FFFFFF"/>
              </a:solidFill>
            </a:endParaRPr>
          </a:p>
          <a:p>
            <a:endParaRPr lang="nb-NO" sz="600" dirty="0">
              <a:solidFill>
                <a:srgbClr val="FFFFFF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7507A-66DF-458D-AE2B-A069E5EC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i="1" dirty="0">
                <a:solidFill>
                  <a:srgbClr val="FFFFFF"/>
                </a:solidFill>
              </a:rPr>
              <a:t>T-2 Prosjekt AS ved kulturminnerådgiver Astrid Opsal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0D7214-E267-45DA-8456-7FAFB7C9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F5FBA7E-4421-4955-BB4D-1F24FFFCEDCF}" type="slidenum">
              <a:rPr lang="nb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2EC15D-CB8B-4003-BB75-5990386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472640"/>
          </a:xfrm>
        </p:spPr>
        <p:txBody>
          <a:bodyPr>
            <a:normAutofit fontScale="90000"/>
          </a:bodyPr>
          <a:lstStyle/>
          <a:p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Fundamentene var i svært dårlig forfatning. Murene ble plukket ned og murt opp igjen. Sementen ble fjernet. Høyden på fundamentene måtte økes noe ved rekonstruksjon av bakre del av bygningen, for å oppnå tilstrekkelig lufting under denne og fordi murene har seget noe gjennom årene.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DC83E4-0F4A-4F44-A519-D333B20EC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2000" b="0" dirty="0">
                <a:latin typeface="Arial" panose="020B0604020202020204" pitchFamily="34" charset="0"/>
                <a:cs typeface="Arial" panose="020B0604020202020204" pitchFamily="34" charset="0"/>
              </a:rPr>
              <a:t>Bakre del av mur – mot syd</a:t>
            </a:r>
          </a:p>
        </p:txBody>
      </p:sp>
      <p:pic>
        <p:nvPicPr>
          <p:cNvPr id="8" name="Plassholder for innhold 7" descr="Et bilde som inneholder stein, utendørs, gress, steinete&#10;&#10;Automatisk generert beskrivelse">
            <a:extLst>
              <a:ext uri="{FF2B5EF4-FFF2-40B4-BE49-F238E27FC236}">
                <a16:creationId xmlns:a16="http://schemas.microsoft.com/office/drawing/2014/main" id="{3BC44847-CDCC-4CE4-B202-0772E96625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A70A0A5-E0A6-4690-9D88-284EA3D8D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2000" b="0" dirty="0">
                <a:latin typeface="Arial" panose="020B0604020202020204" pitchFamily="34" charset="0"/>
                <a:cs typeface="Arial" panose="020B0604020202020204" pitchFamily="34" charset="0"/>
              </a:rPr>
              <a:t>Vestre </a:t>
            </a:r>
            <a:r>
              <a:rPr lang="nb-NO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murvange</a:t>
            </a:r>
            <a:r>
              <a:rPr lang="nb-NO" sz="2000" b="0" dirty="0">
                <a:latin typeface="Arial" panose="020B0604020202020204" pitchFamily="34" charset="0"/>
                <a:cs typeface="Arial" panose="020B0604020202020204" pitchFamily="34" charset="0"/>
              </a:rPr>
              <a:t> og pipefundament (til venstre i bildet)</a:t>
            </a:r>
          </a:p>
        </p:txBody>
      </p:sp>
      <p:pic>
        <p:nvPicPr>
          <p:cNvPr id="10" name="Plassholder for innhold 9" descr="Et bilde som inneholder stein, utendørs, steinete, gress&#10;&#10;Automatisk generert beskrivelse">
            <a:extLst>
              <a:ext uri="{FF2B5EF4-FFF2-40B4-BE49-F238E27FC236}">
                <a16:creationId xmlns:a16="http://schemas.microsoft.com/office/drawing/2014/main" id="{54D59AF1-BB4F-43A7-9908-8598D52100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16731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567834-BAF6-411D-84FB-BBDB7E50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210312"/>
            <a:ext cx="5266944" cy="786637"/>
          </a:xfrm>
        </p:spPr>
        <p:txBody>
          <a:bodyPr>
            <a:no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Vi ønsket å reetablere bakre del av bygningen og bislaget, basert på tilgjengelig dokumentasjon.</a:t>
            </a:r>
          </a:p>
        </p:txBody>
      </p:sp>
      <p:sp>
        <p:nvSpPr>
          <p:cNvPr id="5" name="Plassholder for tekst 4" descr="H">
            <a:extLst>
              <a:ext uri="{FF2B5EF4-FFF2-40B4-BE49-F238E27FC236}">
                <a16:creationId xmlns:a16="http://schemas.microsoft.com/office/drawing/2014/main" id="{012CF109-9196-45BA-BC4F-1C3654CFB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86385"/>
            <a:ext cx="3932237" cy="5082603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Hjørnesteinene til reisverksdelen ble funnet i terreng.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Bislagets støpte gulv lå intakt i terreng.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Døråpning i laftedelens østvegg er funnet.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Sønn av Nikolai Astrup, Nikolai junior, har laget en skisse basert på minnene om stova slik han husker den før raset.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 er sannsynlig at reisverksdelen har hatt samme tradisjonelle konstruksjon som vi finner i reisverksdelen på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Kjøkenstova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(tilflyttet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1914). Dette er lokal byggeskikk. Dette er det beste forbildet vi har.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 vet lite om selve interiøret, men ønsker å bruke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kjøkenstova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som forbilde.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pic>
        <p:nvPicPr>
          <p:cNvPr id="10" name="Plassholder for bilde 9" descr="Et bilde som inneholder gress, utendørs, stein, stående&#10;&#10;Automatisk generert beskrivelse">
            <a:extLst>
              <a:ext uri="{FF2B5EF4-FFF2-40B4-BE49-F238E27FC236}">
                <a16:creationId xmlns:a16="http://schemas.microsoft.com/office/drawing/2014/main" id="{328DBF87-09A1-46CB-A4AE-F7CC7F6A07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026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F0B2E7-42C4-4F2D-9603-83B3EAA3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3629" cy="1844675"/>
          </a:xfrm>
        </p:spPr>
        <p:txBody>
          <a:bodyPr>
            <a:normAutofit fontScale="90000"/>
          </a:bodyPr>
          <a:lstStyle/>
          <a:p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Bilelagets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oppmåling på stedet.</a:t>
            </a:r>
            <a:b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Reisverksdelens hjørnesteiner og støpt gulv i bislag vises.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CEFA47-110F-445B-BAA7-92FE4B0F1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484913"/>
            <a:ext cx="5181600" cy="169204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C86F56F-4E45-47C1-836A-1C9B3B63F9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6288" y="1088772"/>
            <a:ext cx="5813425" cy="43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F9D496-9E1D-4B84-8B4F-2D5E9376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26022"/>
            <a:ext cx="10515600" cy="1325563"/>
          </a:xfrm>
        </p:spPr>
        <p:txBody>
          <a:bodyPr/>
          <a:lstStyle/>
          <a:p>
            <a:r>
              <a:rPr lang="nb-NO" dirty="0"/>
              <a:t>Skisser Nikolai junior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802FFF2-7C63-FF4B-853A-A6B7DC998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91" y="1651585"/>
            <a:ext cx="4816220" cy="332614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635165D-8880-0C46-B70A-B790AD8B8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016" y="1606659"/>
            <a:ext cx="6015372" cy="42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EBE7E5-EE78-4C7F-88F3-470B61DB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04" y="124459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dirty="0"/>
              <a:t>REKONSTRUKSJONSTEGNINGER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B792295-5138-8A4B-AC70-2C385E91F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6" t="3876" r="2831"/>
          <a:stretch/>
        </p:blipFill>
        <p:spPr>
          <a:xfrm>
            <a:off x="943896" y="1382400"/>
            <a:ext cx="6459793" cy="46883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68B067-2EE4-7D43-A011-978DA16F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72" t="20215" r="33022" b="39355"/>
          <a:stretch/>
        </p:blipFill>
        <p:spPr>
          <a:xfrm>
            <a:off x="7920779" y="1193348"/>
            <a:ext cx="3112902" cy="214368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F77262D-C5FE-524E-90BA-B629B3910D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92" t="16559" r="6265" b="41720"/>
          <a:stretch/>
        </p:blipFill>
        <p:spPr>
          <a:xfrm>
            <a:off x="7580885" y="3193030"/>
            <a:ext cx="3774503" cy="24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0B058F-AD98-4D2B-9F8A-96A875CA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35"/>
            <a:ext cx="10515600" cy="1252651"/>
          </a:xfrm>
        </p:spPr>
        <p:txBody>
          <a:bodyPr>
            <a:normAutofit fontScale="90000"/>
          </a:bodyPr>
          <a:lstStyle/>
          <a:p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Det var nødvendig å sikre terrenget på baksiden av bygningen for å hindre ras/utglidning. Begroing vil skjule steinsettingen. Det var også nødvendig å ivareta passasjemulighet rundt reisverksdelen for fremtidig vedlikehold. Fordi vi her er i rasmasser, vet vi ikke sikkert hvordan terreng opprinnelig så ut. </a:t>
            </a: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r>
              <a:rPr lang="nb-NO" sz="1600" dirty="0"/>
              <a:t>Under: foto før tiltak våren 2021</a:t>
            </a:r>
          </a:p>
        </p:txBody>
      </p:sp>
      <p:pic>
        <p:nvPicPr>
          <p:cNvPr id="6" name="Plassholder for innhold 5" descr="Et bilde som inneholder gress, utendørs, natur, stein&#10;&#10;Automatisk generert beskrivelse">
            <a:extLst>
              <a:ext uri="{FF2B5EF4-FFF2-40B4-BE49-F238E27FC236}">
                <a16:creationId xmlns:a16="http://schemas.microsoft.com/office/drawing/2014/main" id="{FEC56365-1275-4378-B04C-049DA470A3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40" y="3712028"/>
            <a:ext cx="3818316" cy="2863737"/>
          </a:xfrm>
        </p:spPr>
      </p:pic>
      <p:pic>
        <p:nvPicPr>
          <p:cNvPr id="10" name="Plassholder for innhold 9" descr="Et bilde som inneholder stein, natur&#10;&#10;Automatisk generert beskrivelse">
            <a:extLst>
              <a:ext uri="{FF2B5EF4-FFF2-40B4-BE49-F238E27FC236}">
                <a16:creationId xmlns:a16="http://schemas.microsoft.com/office/drawing/2014/main" id="{56BF5690-C052-4C71-940B-3D376ED40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65260" y="2853774"/>
            <a:ext cx="4253704" cy="3190277"/>
          </a:xfrm>
        </p:spPr>
      </p:pic>
      <p:pic>
        <p:nvPicPr>
          <p:cNvPr id="14" name="Bilde 13" descr="Et bilde som inneholder stein, utendørs, steinete, stabel&#10;&#10;Automatisk generert beskrivelse">
            <a:extLst>
              <a:ext uri="{FF2B5EF4-FFF2-40B4-BE49-F238E27FC236}">
                <a16:creationId xmlns:a16="http://schemas.microsoft.com/office/drawing/2014/main" id="{F7B41CA0-F774-42E7-AAA4-8410FDE41F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5537" y="2853773"/>
            <a:ext cx="4253705" cy="31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E90374-9440-4F90-BDD3-B4AABF31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Sementen er fjernet på vestre </a:t>
            </a:r>
            <a:r>
              <a:rPr lang="nb-NO" sz="2800" dirty="0" err="1"/>
              <a:t>murvange</a:t>
            </a:r>
            <a:r>
              <a:rPr lang="nb-NO" sz="2800" dirty="0"/>
              <a:t>, begge vangene er restaurert og forhøyet med et par skift sommeren 2021.</a:t>
            </a:r>
          </a:p>
        </p:txBody>
      </p:sp>
      <p:pic>
        <p:nvPicPr>
          <p:cNvPr id="6" name="Plassholder for innhold 5" descr="Et bilde som inneholder tre, plante, stein&#10;&#10;Automatisk generert beskrivelse">
            <a:extLst>
              <a:ext uri="{FF2B5EF4-FFF2-40B4-BE49-F238E27FC236}">
                <a16:creationId xmlns:a16="http://schemas.microsoft.com/office/drawing/2014/main" id="{03A0E0F7-40F1-499C-8467-D8F573B16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53" y="2489484"/>
            <a:ext cx="4352925" cy="3264693"/>
          </a:xfrm>
        </p:spPr>
      </p:pic>
      <p:pic>
        <p:nvPicPr>
          <p:cNvPr id="8" name="Plassholder for innhold 7" descr="Et bilde som inneholder stein, utendørs, tre, steinete&#10;&#10;Automatisk generert beskrivelse">
            <a:extLst>
              <a:ext uri="{FF2B5EF4-FFF2-40B4-BE49-F238E27FC236}">
                <a16:creationId xmlns:a16="http://schemas.microsoft.com/office/drawing/2014/main" id="{C9656974-3172-4AF8-9D46-CA7A4689E2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730" y="1945367"/>
            <a:ext cx="4351338" cy="4351338"/>
          </a:xfrm>
        </p:spPr>
      </p:pic>
      <p:pic>
        <p:nvPicPr>
          <p:cNvPr id="10" name="Bilde 9" descr="Et bilde som inneholder stein, tre, utendørs, steinete&#10;&#10;Automatisk generert beskrivelse">
            <a:extLst>
              <a:ext uri="{FF2B5EF4-FFF2-40B4-BE49-F238E27FC236}">
                <a16:creationId xmlns:a16="http://schemas.microsoft.com/office/drawing/2014/main" id="{49D751C9-A46C-4607-81E1-94C16D77A6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1125" y="2859768"/>
            <a:ext cx="3929743" cy="29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A591C7-D0EE-4370-81A6-7C3FE06D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Det samme firmaet, Stryn Betongelement AS, som løftet vekk </a:t>
            </a:r>
            <a:r>
              <a:rPr lang="nb-NO" sz="2800" dirty="0" err="1"/>
              <a:t>Bestastova</a:t>
            </a:r>
            <a:r>
              <a:rPr lang="nb-NO" sz="2800" dirty="0"/>
              <a:t>, heiste den sikkert og presist tilbake på plass – nå med ny bunnstokk, restaurert </a:t>
            </a:r>
            <a:r>
              <a:rPr lang="nb-NO" sz="2800" dirty="0" err="1"/>
              <a:t>laftedel</a:t>
            </a:r>
            <a:r>
              <a:rPr lang="nb-NO" sz="2800" dirty="0"/>
              <a:t> og tilbygg i reisverk. 3,3 tonn  24. september 2021.</a:t>
            </a:r>
          </a:p>
        </p:txBody>
      </p:sp>
      <p:pic>
        <p:nvPicPr>
          <p:cNvPr id="6" name="Plassholder for innhold 5" descr="Et bilde som inneholder tre, utendørs, gammel&#10;&#10;Automatisk generert beskrivelse">
            <a:extLst>
              <a:ext uri="{FF2B5EF4-FFF2-40B4-BE49-F238E27FC236}">
                <a16:creationId xmlns:a16="http://schemas.microsoft.com/office/drawing/2014/main" id="{CCEC2495-341D-42CB-901F-C3F9ABE1D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4029" y="1825625"/>
            <a:ext cx="4941434" cy="4941434"/>
          </a:xfrm>
        </p:spPr>
      </p:pic>
      <p:pic>
        <p:nvPicPr>
          <p:cNvPr id="8" name="Plassholder for innhold 7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0F9E5CFD-59FF-4A00-9AC7-D2E5F74A8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98029" y="1825625"/>
            <a:ext cx="4941434" cy="4941434"/>
          </a:xfrm>
        </p:spPr>
      </p:pic>
    </p:spTree>
    <p:extLst>
      <p:ext uri="{BB962C8B-B14F-4D97-AF65-F5344CB8AC3E}">
        <p14:creationId xmlns:p14="http://schemas.microsoft.com/office/powerpoint/2010/main" val="1370286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5EE694-6A87-42AA-8FF1-77C4AB29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Snart på plass…………	Der!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6" name="Plassholder for innhold 5" descr="Et bilde som inneholder tre, utendørs, gress, plante&#10;&#10;Automatisk generert beskrivelse">
            <a:extLst>
              <a:ext uri="{FF2B5EF4-FFF2-40B4-BE49-F238E27FC236}">
                <a16:creationId xmlns:a16="http://schemas.microsoft.com/office/drawing/2014/main" id="{01AB938E-E26C-4771-89C9-A16C1AAC1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8199" y="1825625"/>
            <a:ext cx="4767263" cy="4767263"/>
          </a:xfrm>
        </p:spPr>
      </p:pic>
      <p:pic>
        <p:nvPicPr>
          <p:cNvPr id="10" name="Plassholder for innhold 9" descr="Et bilde som inneholder tre, utendørs, omgitt&#10;&#10;Automatisk generert beskrivelse">
            <a:extLst>
              <a:ext uri="{FF2B5EF4-FFF2-40B4-BE49-F238E27FC236}">
                <a16:creationId xmlns:a16="http://schemas.microsoft.com/office/drawing/2014/main" id="{FCAA1725-420E-4242-8A6D-11C7C536A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5999" y="1825625"/>
            <a:ext cx="4843463" cy="4843463"/>
          </a:xfrm>
        </p:spPr>
      </p:pic>
    </p:spTree>
    <p:extLst>
      <p:ext uri="{BB962C8B-B14F-4D97-AF65-F5344CB8AC3E}">
        <p14:creationId xmlns:p14="http://schemas.microsoft.com/office/powerpoint/2010/main" val="265365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25B972-71AB-4DD2-8CF0-D92DBBF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Restaurering foregår etter antikvariske prinsipper.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610B83-4CBE-4D07-9612-075AC7C9F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3904129" cy="5032375"/>
          </a:xfrm>
        </p:spPr>
        <p:txBody>
          <a:bodyPr>
            <a:normAutofit fontScale="40000" lnSpcReduction="20000"/>
          </a:bodyPr>
          <a:lstStyle/>
          <a:p>
            <a:r>
              <a:rPr lang="nb-NO" sz="5000" dirty="0"/>
              <a:t>Vi bytter kun ut skadet treverk.</a:t>
            </a:r>
          </a:p>
          <a:p>
            <a:r>
              <a:rPr lang="nb-NO" sz="5000" dirty="0"/>
              <a:t>De fleste bunnbjelkene i den gamle laftedelen måtte byttes, men noe er beholdt.</a:t>
            </a:r>
          </a:p>
          <a:p>
            <a:r>
              <a:rPr lang="nb-NO" sz="5000" dirty="0"/>
              <a:t>Ny bunnstokk løper kontinuerlig i hele byggets lengde. Vi vet ikke om det har vært slik, men det var hensiktsmessig å gjøre det slik bl.a. for å holde bygningen sammen ved </a:t>
            </a:r>
            <a:r>
              <a:rPr lang="nb-NO" sz="5000" dirty="0" err="1"/>
              <a:t>tilbakeheising</a:t>
            </a:r>
            <a:r>
              <a:rPr lang="nb-NO" sz="5000" dirty="0"/>
              <a:t>.</a:t>
            </a:r>
          </a:p>
          <a:p>
            <a:r>
              <a:rPr lang="nb-NO" sz="5000" dirty="0"/>
              <a:t>Gammel papp på veggene beholdes som dokumentasjon.</a:t>
            </a:r>
          </a:p>
          <a:p>
            <a:r>
              <a:rPr lang="nb-NO" sz="5000" dirty="0"/>
              <a:t>En del spor i bygningen gir oss kunnskap for riktigere rekonstruksjon.</a:t>
            </a:r>
          </a:p>
          <a:p>
            <a:r>
              <a:rPr lang="nb-NO" sz="5000" dirty="0"/>
              <a:t>Arbeidene fortsetter, med nytt tak, kledning, restaurering av vindu, bislag, pipe, etc.</a:t>
            </a:r>
          </a:p>
          <a:p>
            <a:pPr marL="0" indent="0">
              <a:buNone/>
            </a:pPr>
            <a:br>
              <a:rPr lang="nb-NO" sz="2800" dirty="0"/>
            </a:br>
            <a:endParaRPr lang="nb-NO" dirty="0"/>
          </a:p>
          <a:p>
            <a:endParaRPr lang="nb-NO" dirty="0"/>
          </a:p>
        </p:txBody>
      </p:sp>
      <p:pic>
        <p:nvPicPr>
          <p:cNvPr id="5" name="Plassholder for innhold 5" descr="Et bilde som inneholder utendørs&#10;&#10;Automatisk generert beskrivelse">
            <a:extLst>
              <a:ext uri="{FF2B5EF4-FFF2-40B4-BE49-F238E27FC236}">
                <a16:creationId xmlns:a16="http://schemas.microsoft.com/office/drawing/2014/main" id="{0A165087-B8F0-4BBF-89A9-B10F57ED5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232070" y="1558260"/>
            <a:ext cx="2006764" cy="2541495"/>
          </a:xfrm>
        </p:spPr>
      </p:pic>
      <p:pic>
        <p:nvPicPr>
          <p:cNvPr id="7" name="Bilde 6" descr="Et bilde som inneholder utendørs, tre, skitten&#10;&#10;Automatisk generert beskrivelse">
            <a:extLst>
              <a:ext uri="{FF2B5EF4-FFF2-40B4-BE49-F238E27FC236}">
                <a16:creationId xmlns:a16="http://schemas.microsoft.com/office/drawing/2014/main" id="{3EA46BCA-020B-4661-BF49-50C9D1121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64960" y="2093305"/>
            <a:ext cx="5418951" cy="40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B6917B-9F08-4463-97DF-411D7C6C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Bestastova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53CD97-538E-46E4-B0CD-E58298FF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Vi viser til presentasjon fra januar 2021. Vi velger å gjenta bakgrunnsinformasjonen som ligger til grunn for restaurering og rekonstruksjon av </a:t>
            </a:r>
            <a:r>
              <a:rPr lang="nb-NO" dirty="0" err="1"/>
              <a:t>Bestastova</a:t>
            </a:r>
            <a:r>
              <a:rPr lang="nb-NO" dirty="0"/>
              <a:t> fra den gang – supplert med oppdatering - slik at det gir en samlet dokumentasjon for denne bygningen.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Aktører: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Prosjektet finansieres av Sparebankstiftelsen DNB, i samarbeid med eieren Sunnfjord kommune.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Arbeidene ledes og prosjekteres av T-2 Prosjekt AS, Arkadia Landskap og </a:t>
            </a:r>
            <a:br>
              <a:rPr lang="nb-NO" sz="1050" dirty="0"/>
            </a:br>
            <a:r>
              <a:rPr lang="nb-NO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Arkitektkontoret Schjelderup &amp; Gram 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Utførende: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Bilelaget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AS og Jan Erik Sandal Anleggsgartner 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Sunnfjord museum, Astrup-familien og KODE Bergen er viktige samarbeidspartnere og informanter.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18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F60D4-BDC2-45E6-B78D-BA126C79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0686"/>
            <a:ext cx="10515600" cy="359228"/>
          </a:xfrm>
        </p:spPr>
        <p:txBody>
          <a:bodyPr>
            <a:normAutofit/>
          </a:bodyPr>
          <a:lstStyle/>
          <a:p>
            <a:r>
              <a:rPr lang="nb-NO" sz="1600" dirty="0"/>
              <a:t>Foto Erlend Slåtten desember 2021</a:t>
            </a:r>
          </a:p>
        </p:txBody>
      </p:sp>
      <p:pic>
        <p:nvPicPr>
          <p:cNvPr id="5" name="Plassholder for innhold 4" descr="Et bilde som inneholder snø, utendørs, tre, bygning&#10;&#10;Automatisk generert beskrivelse">
            <a:extLst>
              <a:ext uri="{FF2B5EF4-FFF2-40B4-BE49-F238E27FC236}">
                <a16:creationId xmlns:a16="http://schemas.microsoft.com/office/drawing/2014/main" id="{BE236942-6222-464F-948B-3CBFB32B2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6425"/>
            <a:ext cx="7232348" cy="5424261"/>
          </a:xfrm>
        </p:spPr>
      </p:pic>
    </p:spTree>
    <p:extLst>
      <p:ext uri="{BB962C8B-B14F-4D97-AF65-F5344CB8AC3E}">
        <p14:creationId xmlns:p14="http://schemas.microsoft.com/office/powerpoint/2010/main" val="29065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og, gress, skog, tre&#10;&#10;Automatisk generert beskrivelse">
            <a:extLst>
              <a:ext uri="{FF2B5EF4-FFF2-40B4-BE49-F238E27FC236}">
                <a16:creationId xmlns:a16="http://schemas.microsoft.com/office/drawing/2014/main" id="{FEEB605B-33C4-4769-9573-17A501151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2690899-B2FB-4C4F-84DF-79A9C4D82F0B}"/>
              </a:ext>
            </a:extLst>
          </p:cNvPr>
          <p:cNvSpPr/>
          <p:nvPr/>
        </p:nvSpPr>
        <p:spPr>
          <a:xfrm>
            <a:off x="2011680" y="2167128"/>
            <a:ext cx="1353312" cy="26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Borgen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639D14-A971-4A84-8DD9-F90A79AB717E}"/>
              </a:ext>
            </a:extLst>
          </p:cNvPr>
          <p:cNvSpPr/>
          <p:nvPr/>
        </p:nvSpPr>
        <p:spPr>
          <a:xfrm>
            <a:off x="5638800" y="609600"/>
            <a:ext cx="1353312" cy="26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Galleriet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D1F323-08FB-48CD-B18F-C34A4FC8E05A}"/>
              </a:ext>
            </a:extLst>
          </p:cNvPr>
          <p:cNvSpPr/>
          <p:nvPr/>
        </p:nvSpPr>
        <p:spPr>
          <a:xfrm>
            <a:off x="9375648" y="4488180"/>
            <a:ext cx="1353312" cy="26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noProof="1">
                <a:solidFill>
                  <a:schemeClr val="tx1"/>
                </a:solidFill>
              </a:rPr>
              <a:t>Bestastova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EDE409-B135-44B3-A312-5C2B8672B9C2}"/>
              </a:ext>
            </a:extLst>
          </p:cNvPr>
          <p:cNvSpPr/>
          <p:nvPr/>
        </p:nvSpPr>
        <p:spPr>
          <a:xfrm>
            <a:off x="5419344" y="4488180"/>
            <a:ext cx="1456944" cy="26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Kjøkkenstova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180694-9277-431B-AF4C-E30C1FABD675}"/>
              </a:ext>
            </a:extLst>
          </p:cNvPr>
          <p:cNvSpPr/>
          <p:nvPr/>
        </p:nvSpPr>
        <p:spPr>
          <a:xfrm>
            <a:off x="3810762" y="4488180"/>
            <a:ext cx="1353312" cy="265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Gamlestova</a:t>
            </a:r>
          </a:p>
        </p:txBody>
      </p:sp>
    </p:spTree>
    <p:extLst>
      <p:ext uri="{BB962C8B-B14F-4D97-AF65-F5344CB8AC3E}">
        <p14:creationId xmlns:p14="http://schemas.microsoft.com/office/powerpoint/2010/main" val="290271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BD8765-FE72-4F17-8B69-B7BDA559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852" y="365125"/>
            <a:ext cx="9186107" cy="1325563"/>
          </a:xfrm>
        </p:spPr>
        <p:txBody>
          <a:bodyPr>
            <a:normAutofit/>
          </a:bodyPr>
          <a:lstStyle/>
          <a:p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Bestastova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er den første bygningen man møter i tunet.</a:t>
            </a:r>
          </a:p>
        </p:txBody>
      </p:sp>
      <p:pic>
        <p:nvPicPr>
          <p:cNvPr id="4" name="Plassholder for innhold 3" descr="Et bilde som inneholder utendørs, gress, tre, vann&#10;&#10;Automatisk generert beskrivelse">
            <a:extLst>
              <a:ext uri="{FF2B5EF4-FFF2-40B4-BE49-F238E27FC236}">
                <a16:creationId xmlns:a16="http://schemas.microsoft.com/office/drawing/2014/main" id="{BB0C1D4F-CEBC-42DD-9B9F-FFF655260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29477" y="-736482"/>
            <a:ext cx="5468112" cy="97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FFB8CBE-8BB6-4E19-8CA0-96EB289F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5854394"/>
            <a:ext cx="5430647" cy="445822"/>
          </a:xfrm>
        </p:spPr>
        <p:txBody>
          <a:bodyPr>
            <a:normAutofit fontScale="92500" lnSpcReduction="10000"/>
          </a:bodyPr>
          <a:lstStyle/>
          <a:p>
            <a:r>
              <a:rPr lang="nb-NO" b="0" dirty="0" err="1">
                <a:latin typeface="Arial" panose="020B0604020202020204" pitchFamily="34" charset="0"/>
                <a:cs typeface="Arial" panose="020B0604020202020204" pitchFamily="34" charset="0"/>
              </a:rPr>
              <a:t>Bestastova</a:t>
            </a:r>
            <a:r>
              <a:rPr lang="nb-NO" b="0" dirty="0">
                <a:latin typeface="Arial" panose="020B0604020202020204" pitchFamily="34" charset="0"/>
                <a:cs typeface="Arial" panose="020B0604020202020204" pitchFamily="34" charset="0"/>
              </a:rPr>
              <a:t> mot syd </a:t>
            </a:r>
            <a:r>
              <a:rPr lang="nb-NO" sz="1100" b="0" dirty="0">
                <a:latin typeface="Arial" panose="020B0604020202020204" pitchFamily="34" charset="0"/>
                <a:cs typeface="Arial" panose="020B0604020202020204" pitchFamily="34" charset="0"/>
              </a:rPr>
              <a:t>Foto fra 2020</a:t>
            </a:r>
          </a:p>
        </p:txBody>
      </p:sp>
      <p:pic>
        <p:nvPicPr>
          <p:cNvPr id="11" name="Plassholder for innhold 10" descr="Et bilde som inneholder gress, utendørs, benk, bygning&#10;&#10;Automatisk generert beskrivelse">
            <a:extLst>
              <a:ext uri="{FF2B5EF4-FFF2-40B4-BE49-F238E27FC236}">
                <a16:creationId xmlns:a16="http://schemas.microsoft.com/office/drawing/2014/main" id="{DBC38C72-F2D4-4CB9-AB10-80F354D76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62" y="1259646"/>
            <a:ext cx="6126330" cy="4594748"/>
          </a:xfr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47F6765-700E-4F2A-AEA0-CD277DF08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3327" y="5954751"/>
            <a:ext cx="4393580" cy="656361"/>
          </a:xfrm>
        </p:spPr>
        <p:txBody>
          <a:bodyPr>
            <a:normAutofit fontScale="92500" lnSpcReduction="10000"/>
          </a:bodyPr>
          <a:lstStyle/>
          <a:p>
            <a:r>
              <a:rPr lang="nb-NO" b="0" dirty="0">
                <a:latin typeface="Arial" panose="020B0604020202020204" pitchFamily="34" charset="0"/>
                <a:cs typeface="Arial" panose="020B0604020202020204" pitchFamily="34" charset="0"/>
              </a:rPr>
              <a:t>Grunnmur. Sementforsterking på vestre vange – til høyre. </a:t>
            </a:r>
            <a:r>
              <a:rPr lang="nb-NO" sz="1300" b="0" dirty="0">
                <a:latin typeface="Arial" panose="020B0604020202020204" pitchFamily="34" charset="0"/>
                <a:cs typeface="Arial" panose="020B0604020202020204" pitchFamily="34" charset="0"/>
              </a:rPr>
              <a:t>Foto fra 2020</a:t>
            </a:r>
          </a:p>
        </p:txBody>
      </p:sp>
      <p:pic>
        <p:nvPicPr>
          <p:cNvPr id="13" name="Plassholder for innhold 12" descr="Et bilde som inneholder gress, bygning, benk, sitter&#10;&#10;Automatisk generert beskrivelse">
            <a:extLst>
              <a:ext uri="{FF2B5EF4-FFF2-40B4-BE49-F238E27FC236}">
                <a16:creationId xmlns:a16="http://schemas.microsoft.com/office/drawing/2014/main" id="{7AD25D4A-74BF-40CA-A13C-AA60BEF45E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68322" y="1051288"/>
            <a:ext cx="5489264" cy="4116947"/>
          </a:xfrm>
        </p:spPr>
      </p:pic>
    </p:spTree>
    <p:extLst>
      <p:ext uri="{BB962C8B-B14F-4D97-AF65-F5344CB8AC3E}">
        <p14:creationId xmlns:p14="http://schemas.microsoft.com/office/powerpoint/2010/main" val="254949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C43EB5-77DD-4849-87CF-FD3FD838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Hva vet vi om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Bestastova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5D09E92-4E77-45DB-9DED-4693CE12467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26799"/>
            <a:ext cx="56573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AD63FEF-EF21-40E0-9478-2267BF7D0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84319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Huset er flyttet til tunet fra gården Sunde, trolig sommeren 1926, for å være bolig for Besta – Astrups svigermor.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Bygningen bestod av en laftet del og en reisverksdel, samt et bislag. 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Bakre del av stova, som var i reisverk, ble tatt av ras i 1947 (årstall usikkert).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Laftedelen ble lappet sammen etter raset. Alder på nåværende panel er uviss, men det er mye gjenbrukte materialer her.</a:t>
            </a:r>
          </a:p>
          <a:p>
            <a:pPr marL="0" indent="0">
              <a:buNone/>
            </a:pP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			Brev til Per Kramer høst/vinter 1926.</a:t>
            </a:r>
            <a:endParaRPr 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1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7FDC414-DCD3-4CC2-AEB1-23637415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6" y="331672"/>
            <a:ext cx="7672040" cy="448914"/>
          </a:xfrm>
        </p:spPr>
        <p:txBody>
          <a:bodyPr>
            <a:normAutofit fontScale="90000"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nb-NO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192?: </a:t>
            </a:r>
            <a:r>
              <a:rPr lang="nb-NO" sz="20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Bestastova</a:t>
            </a:r>
            <a:r>
              <a:rPr lang="nb-NO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med intakt bakre del og bislag. Det har vært tvil om bislaget kom sekundært, men et så tidlig foto kan tyde på at alt ble oppført samtidig. </a:t>
            </a:r>
            <a:endParaRPr lang="nb-NO" sz="2000" dirty="0"/>
          </a:p>
        </p:txBody>
      </p:sp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4D5D6D07-E673-4D82-942C-6CB905C2FE8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2552" y="947855"/>
            <a:ext cx="7672040" cy="591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69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F95D4-9AEE-47B5-AB33-4B542EDE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68" y="384562"/>
            <a:ext cx="10515600" cy="530987"/>
          </a:xfrm>
        </p:spPr>
        <p:txBody>
          <a:bodyPr>
            <a:normAutofit/>
          </a:bodyPr>
          <a:lstStyle/>
          <a:p>
            <a:r>
              <a:rPr lang="nb-NO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Vårskisse av Nikolai Astrup. Trolig fra 1926. Vi ser </a:t>
            </a:r>
            <a:r>
              <a:rPr lang="nb-NO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Bestastova</a:t>
            </a:r>
            <a:r>
              <a:rPr lang="nb-NO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bislag.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59EF922-310B-4EB2-904D-EC3164534D1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1414" y="795528"/>
            <a:ext cx="6991368" cy="5697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2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02ED31-360B-41C9-99DD-0D40FDD6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6384"/>
          </a:xfrm>
        </p:spPr>
        <p:txBody>
          <a:bodyPr>
            <a:normAutofit fontScale="90000"/>
          </a:bodyPr>
          <a:lstStyle/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Restaurering av 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Bestastova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bilde 5" descr="Et bilde som inneholder utendørs, snø, bygning, gress&#10;&#10;Automatisk generert beskrivelse">
            <a:extLst>
              <a:ext uri="{FF2B5EF4-FFF2-40B4-BE49-F238E27FC236}">
                <a16:creationId xmlns:a16="http://schemas.microsoft.com/office/drawing/2014/main" id="{E1AB302D-A3EF-4E16-A207-5A27279757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7C9A54-FFE9-434B-8895-F905C5AC1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592"/>
            <a:ext cx="3932237" cy="4561396"/>
          </a:xfrm>
        </p:spPr>
        <p:txBody>
          <a:bodyPr>
            <a:normAutofit fontScale="92500" lnSpcReduction="20000"/>
          </a:bodyPr>
          <a:lstStyle/>
          <a:p>
            <a:endParaRPr lang="nb-N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900" dirty="0">
                <a:latin typeface="Arial" panose="020B0604020202020204" pitchFamily="34" charset="0"/>
                <a:cs typeface="Arial" panose="020B0604020202020204" pitchFamily="34" charset="0"/>
              </a:rPr>
              <a:t>Det ble besluttet å løfte vekk laftebygningen! </a:t>
            </a:r>
            <a:endParaRPr lang="nb-NO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Har gitt lettere tilkomst for restaurering av fundamentene.</a:t>
            </a:r>
          </a:p>
          <a:p>
            <a:pPr marL="285750" indent="-285750">
              <a:buFontTx/>
              <a:buChar char="-"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Pga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relativt bratt og trang situasjon har det vært tidsbesparende å restaurere laftekassen et annet sted.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Reisverk, tak og rekonstruert pipe bygges in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Knotteplast i tak vil bli erstattet av never.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Bygningen ble løftet uten å ødelegge vegetasjon.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Foto fra november 2020.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63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11243</TotalTime>
  <Words>829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Astruptunet i Jølster Restaurerings- og tilbakeføringsprosjekt 2020-2024 Orienteringsnotat pr desember 2021  Bestastova</vt:lpstr>
      <vt:lpstr>Bestastova</vt:lpstr>
      <vt:lpstr>PowerPoint-presentasjon</vt:lpstr>
      <vt:lpstr>Bestastova er den første bygningen man møter i tunet.</vt:lpstr>
      <vt:lpstr>PowerPoint-presentasjon</vt:lpstr>
      <vt:lpstr>Hva vet vi om Bestastova?</vt:lpstr>
      <vt:lpstr>Foto 192?: Bestastova med intakt bakre del og bislag. Det har vært tvil om bislaget kom sekundært, men et så tidlig foto kan tyde på at alt ble oppført samtidig. </vt:lpstr>
      <vt:lpstr> Vårskisse av Nikolai Astrup. Trolig fra 1926. Vi ser Bestastova med bislag. </vt:lpstr>
      <vt:lpstr>Restaurering av Bestastova</vt:lpstr>
      <vt:lpstr>  Fundamentene var i svært dårlig forfatning. Murene ble plukket ned og murt opp igjen. Sementen ble fjernet. Høyden på fundamentene måtte økes noe ved rekonstruksjon av bakre del av bygningen, for å oppnå tilstrekkelig lufting under denne og fordi murene har seget noe gjennom årene. </vt:lpstr>
      <vt:lpstr>Vi ønsket å reetablere bakre del av bygningen og bislaget, basert på tilgjengelig dokumentasjon.</vt:lpstr>
      <vt:lpstr>Bilelagets oppmåling på stedet.  Reisverksdelens hjørnesteiner og støpt gulv i bislag vises.</vt:lpstr>
      <vt:lpstr>Skisser Nikolai junior</vt:lpstr>
      <vt:lpstr>REKONSTRUKSJONSTEGNINGER</vt:lpstr>
      <vt:lpstr>       Det var nødvendig å sikre terrenget på baksiden av bygningen for å hindre ras/utglidning. Begroing vil skjule steinsettingen. Det var også nødvendig å ivareta passasjemulighet rundt reisverksdelen for fremtidig vedlikehold. Fordi vi her er i rasmasser, vet vi ikke sikkert hvordan terreng opprinnelig så ut.      Under: foto før tiltak våren 2021</vt:lpstr>
      <vt:lpstr>Sementen er fjernet på vestre murvange, begge vangene er restaurert og forhøyet med et par skift sommeren 2021.</vt:lpstr>
      <vt:lpstr>Det samme firmaet, Stryn Betongelement AS, som løftet vekk Bestastova, heiste den sikkert og presist tilbake på plass – nå med ny bunnstokk, restaurert laftedel og tilbygg i reisverk. 3,3 tonn  24. september 2021.</vt:lpstr>
      <vt:lpstr>Snart på plass………… Der! </vt:lpstr>
      <vt:lpstr>Restaurering foregår etter antikvariske prinsipper.</vt:lpstr>
      <vt:lpstr>Foto Erlend Slåtten desember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Astruptunet i Jølster Restaurerings- og tilbakeføringsprosjekt 2020-2024</dc:title>
  <dc:creator>Bruker</dc:creator>
  <cp:lastModifiedBy>Bruker</cp:lastModifiedBy>
  <cp:revision>34</cp:revision>
  <dcterms:created xsi:type="dcterms:W3CDTF">2021-01-31T15:01:40Z</dcterms:created>
  <dcterms:modified xsi:type="dcterms:W3CDTF">2021-12-15T10:16:15Z</dcterms:modified>
</cp:coreProperties>
</file>