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147198597" r:id="rId3"/>
    <p:sldId id="263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frid Aardalsbakke Djupvik" userId="c618d134-7c5e-46b9-8581-326484e08bb8" providerId="ADAL" clId="{20F1AB33-A803-459A-B416-11D1A72869D8}"/>
    <pc:docChg chg="custSel modSld">
      <pc:chgData name="Jofrid Aardalsbakke Djupvik" userId="c618d134-7c5e-46b9-8581-326484e08bb8" providerId="ADAL" clId="{20F1AB33-A803-459A-B416-11D1A72869D8}" dt="2026-06-12T09:26:25.530" v="40" actId="20577"/>
      <pc:docMkLst>
        <pc:docMk/>
      </pc:docMkLst>
      <pc:sldChg chg="modSp mod">
        <pc:chgData name="Jofrid Aardalsbakke Djupvik" userId="c618d134-7c5e-46b9-8581-326484e08bb8" providerId="ADAL" clId="{20F1AB33-A803-459A-B416-11D1A72869D8}" dt="2026-06-12T09:26:25.530" v="40" actId="20577"/>
        <pc:sldMkLst>
          <pc:docMk/>
          <pc:sldMk cId="3291586012" sldId="261"/>
        </pc:sldMkLst>
        <pc:spChg chg="mod">
          <ac:chgData name="Jofrid Aardalsbakke Djupvik" userId="c618d134-7c5e-46b9-8581-326484e08bb8" providerId="ADAL" clId="{20F1AB33-A803-459A-B416-11D1A72869D8}" dt="2026-06-12T09:26:25.530" v="40" actId="20577"/>
          <ac:spMkLst>
            <pc:docMk/>
            <pc:sldMk cId="3291586012" sldId="261"/>
            <ac:spMk id="3" creationId="{417422E8-9E32-8F8A-3F58-D25E6FC9B1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82CB7F-66B9-987D-685A-81E5C0F48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n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B3D4E77-FA6D-519A-9EE3-92D66B91E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n-NO"/>
              <a:t>Klikk for å redigere undertittelstil i malen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E5C29929-A3FA-8B57-779F-9EB7C0235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C32021A5-F4BB-C710-B61F-B0A33E35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5681FF49-E6CD-3ADB-2F1D-4FFA5F325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5158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FEFCC52-6CE2-4E2B-7D29-D7628277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loddrett tekst 2">
            <a:extLst>
              <a:ext uri="{FF2B5EF4-FFF2-40B4-BE49-F238E27FC236}">
                <a16:creationId xmlns:a16="http://schemas.microsoft.com/office/drawing/2014/main" id="{FD841F14-1C96-DC42-4FEB-357CA5B78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BBD889EA-EEF6-ECDB-8456-FAE742111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4F66B248-D788-3C2D-663C-FDEC18A0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3569068B-6C0C-1A3E-D7D9-71E9E6CE4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44390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4BDC695-4347-CC26-658C-CF981B179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loddrett tekst 2">
            <a:extLst>
              <a:ext uri="{FF2B5EF4-FFF2-40B4-BE49-F238E27FC236}">
                <a16:creationId xmlns:a16="http://schemas.microsoft.com/office/drawing/2014/main" id="{703E2ACB-6B5A-B48B-1676-AC8027A2D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6B25CAA7-BBD7-EDFC-C7C1-6604C61B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9AA3842A-FE37-CAAB-46B1-A64DD6586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B8013A91-EA07-857D-8F70-DA7C292A4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49421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a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9C9AFD-DC3E-9416-B7F1-21BD988F0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BB27F262-CD23-22A4-5DC3-465C6DCD1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543578ED-DE61-0167-7408-DA5D9E71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AEBB555E-ABC0-45F8-3EA0-6BC9C51C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4C616EC9-8F0B-19C9-683A-5315FD34F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7095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4C07AE-24F1-FD85-281B-95A100C2A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tekst 2">
            <a:extLst>
              <a:ext uri="{FF2B5EF4-FFF2-40B4-BE49-F238E27FC236}">
                <a16:creationId xmlns:a16="http://schemas.microsoft.com/office/drawing/2014/main" id="{9FBE0CBE-078A-71C0-14A1-D5EE27E9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165D5AF2-344C-B1D9-629D-3998D8A8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8AA6EC3D-D821-536B-F167-C3FC947F0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85E924DB-FA60-17D0-C76B-A08FAE47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04140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ald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5D40A5-65F9-99A0-8EDD-75F9F93D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9654AE16-F84F-F2E7-34A6-F7AEB43DE6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4" name="Plasshaldar for innhald 3">
            <a:extLst>
              <a:ext uri="{FF2B5EF4-FFF2-40B4-BE49-F238E27FC236}">
                <a16:creationId xmlns:a16="http://schemas.microsoft.com/office/drawing/2014/main" id="{F4DA428B-DD90-44DD-6672-5F9DCAA56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5" name="Plasshaldar for dato 4">
            <a:extLst>
              <a:ext uri="{FF2B5EF4-FFF2-40B4-BE49-F238E27FC236}">
                <a16:creationId xmlns:a16="http://schemas.microsoft.com/office/drawing/2014/main" id="{86EA88D7-3049-71F3-9A5D-BB135F1BD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6" name="Plasshaldar for botntekst 5">
            <a:extLst>
              <a:ext uri="{FF2B5EF4-FFF2-40B4-BE49-F238E27FC236}">
                <a16:creationId xmlns:a16="http://schemas.microsoft.com/office/drawing/2014/main" id="{02A72073-4FB4-969E-0C03-3F56B59C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aldar for lysbiletnummer 6">
            <a:extLst>
              <a:ext uri="{FF2B5EF4-FFF2-40B4-BE49-F238E27FC236}">
                <a16:creationId xmlns:a16="http://schemas.microsoft.com/office/drawing/2014/main" id="{DA9802AC-31D4-CE37-A0F9-2D780585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4695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li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BDBD12-F7D3-7404-CF3A-3D119BA58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tekst 2">
            <a:extLst>
              <a:ext uri="{FF2B5EF4-FFF2-40B4-BE49-F238E27FC236}">
                <a16:creationId xmlns:a16="http://schemas.microsoft.com/office/drawing/2014/main" id="{F8D44881-B697-FE89-CE59-AF45FAF7F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4" name="Plasshaldar for innhald 3">
            <a:extLst>
              <a:ext uri="{FF2B5EF4-FFF2-40B4-BE49-F238E27FC236}">
                <a16:creationId xmlns:a16="http://schemas.microsoft.com/office/drawing/2014/main" id="{216690FB-494F-FAF9-75C8-452D54F08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5" name="Plasshaldar for tekst 4">
            <a:extLst>
              <a:ext uri="{FF2B5EF4-FFF2-40B4-BE49-F238E27FC236}">
                <a16:creationId xmlns:a16="http://schemas.microsoft.com/office/drawing/2014/main" id="{E2B2900A-88F9-C10F-8869-56E768B37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6" name="Plasshaldar for innhald 5">
            <a:extLst>
              <a:ext uri="{FF2B5EF4-FFF2-40B4-BE49-F238E27FC236}">
                <a16:creationId xmlns:a16="http://schemas.microsoft.com/office/drawing/2014/main" id="{E46B3BA5-E430-7ED1-0465-2B5C60964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7" name="Plasshaldar for dato 6">
            <a:extLst>
              <a:ext uri="{FF2B5EF4-FFF2-40B4-BE49-F238E27FC236}">
                <a16:creationId xmlns:a16="http://schemas.microsoft.com/office/drawing/2014/main" id="{9F83B2D5-7FA5-DA11-44DC-8B820B3C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8" name="Plasshaldar for botntekst 7">
            <a:extLst>
              <a:ext uri="{FF2B5EF4-FFF2-40B4-BE49-F238E27FC236}">
                <a16:creationId xmlns:a16="http://schemas.microsoft.com/office/drawing/2014/main" id="{94A58D0E-0435-8638-48AA-AE6A0A3AD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aldar for lysbiletnummer 8">
            <a:extLst>
              <a:ext uri="{FF2B5EF4-FFF2-40B4-BE49-F238E27FC236}">
                <a16:creationId xmlns:a16="http://schemas.microsoft.com/office/drawing/2014/main" id="{260719D4-8746-65D9-BF43-F5E51CFC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747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er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7A5DF9-1239-9132-C2C5-1AF79C7E3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dato 2">
            <a:extLst>
              <a:ext uri="{FF2B5EF4-FFF2-40B4-BE49-F238E27FC236}">
                <a16:creationId xmlns:a16="http://schemas.microsoft.com/office/drawing/2014/main" id="{D08F9B4F-D26F-4A21-8C59-B0C6B2A00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4" name="Plasshaldar for botntekst 3">
            <a:extLst>
              <a:ext uri="{FF2B5EF4-FFF2-40B4-BE49-F238E27FC236}">
                <a16:creationId xmlns:a16="http://schemas.microsoft.com/office/drawing/2014/main" id="{104225C8-4662-E03D-9C10-58AA83852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aldar for lysbiletnummer 4">
            <a:extLst>
              <a:ext uri="{FF2B5EF4-FFF2-40B4-BE49-F238E27FC236}">
                <a16:creationId xmlns:a16="http://schemas.microsoft.com/office/drawing/2014/main" id="{684F7328-1725-A6AB-B97D-089800D90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4966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dato 1">
            <a:extLst>
              <a:ext uri="{FF2B5EF4-FFF2-40B4-BE49-F238E27FC236}">
                <a16:creationId xmlns:a16="http://schemas.microsoft.com/office/drawing/2014/main" id="{9B9E51B7-7542-56E0-5961-9B7FE327E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3" name="Plasshaldar for botntekst 2">
            <a:extLst>
              <a:ext uri="{FF2B5EF4-FFF2-40B4-BE49-F238E27FC236}">
                <a16:creationId xmlns:a16="http://schemas.microsoft.com/office/drawing/2014/main" id="{688A3F5A-14B0-F7A2-52A4-83B7E916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aldar for lysbiletnummer 3">
            <a:extLst>
              <a:ext uri="{FF2B5EF4-FFF2-40B4-BE49-F238E27FC236}">
                <a16:creationId xmlns:a16="http://schemas.microsoft.com/office/drawing/2014/main" id="{4B3858D4-1D30-CB3A-0AAF-6AB883D4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1236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a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DB4E40-0759-8E53-4E49-0EB1C2C16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10A32AA3-6F44-87AC-8061-7E19ABE13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4" name="Plasshaldar for tekst 3">
            <a:extLst>
              <a:ext uri="{FF2B5EF4-FFF2-40B4-BE49-F238E27FC236}">
                <a16:creationId xmlns:a16="http://schemas.microsoft.com/office/drawing/2014/main" id="{EC633D18-CE08-CFCC-BECE-84CC38FA1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5" name="Plasshaldar for dato 4">
            <a:extLst>
              <a:ext uri="{FF2B5EF4-FFF2-40B4-BE49-F238E27FC236}">
                <a16:creationId xmlns:a16="http://schemas.microsoft.com/office/drawing/2014/main" id="{85BC31FD-B8B6-FBDF-A361-BE1DB34F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6" name="Plasshaldar for botntekst 5">
            <a:extLst>
              <a:ext uri="{FF2B5EF4-FFF2-40B4-BE49-F238E27FC236}">
                <a16:creationId xmlns:a16="http://schemas.microsoft.com/office/drawing/2014/main" id="{2884A871-1A1A-FE34-980A-13CC7616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aldar for lysbiletnummer 6">
            <a:extLst>
              <a:ext uri="{FF2B5EF4-FFF2-40B4-BE49-F238E27FC236}">
                <a16:creationId xmlns:a16="http://schemas.microsoft.com/office/drawing/2014/main" id="{748A5C29-D23B-2DD3-48BC-AB6920F5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07031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et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59CA4A-66E7-E8A2-106F-DE6976576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bilete 2">
            <a:extLst>
              <a:ext uri="{FF2B5EF4-FFF2-40B4-BE49-F238E27FC236}">
                <a16:creationId xmlns:a16="http://schemas.microsoft.com/office/drawing/2014/main" id="{73AEF7B9-0939-F1BF-C5A9-3558402E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aldar for tekst 3">
            <a:extLst>
              <a:ext uri="{FF2B5EF4-FFF2-40B4-BE49-F238E27FC236}">
                <a16:creationId xmlns:a16="http://schemas.microsoft.com/office/drawing/2014/main" id="{F66E5520-3986-42BF-1156-051F09DDC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5" name="Plasshaldar for dato 4">
            <a:extLst>
              <a:ext uri="{FF2B5EF4-FFF2-40B4-BE49-F238E27FC236}">
                <a16:creationId xmlns:a16="http://schemas.microsoft.com/office/drawing/2014/main" id="{A95B89E8-F693-BE70-09B1-B8A98534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6" name="Plasshaldar for botntekst 5">
            <a:extLst>
              <a:ext uri="{FF2B5EF4-FFF2-40B4-BE49-F238E27FC236}">
                <a16:creationId xmlns:a16="http://schemas.microsoft.com/office/drawing/2014/main" id="{A16D8133-8CA2-73FD-5266-45B08D19C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aldar for lysbiletnummer 6">
            <a:extLst>
              <a:ext uri="{FF2B5EF4-FFF2-40B4-BE49-F238E27FC236}">
                <a16:creationId xmlns:a16="http://schemas.microsoft.com/office/drawing/2014/main" id="{99BACF10-F301-1F0D-11D8-42BBD9E3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94633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tittel 1">
            <a:extLst>
              <a:ext uri="{FF2B5EF4-FFF2-40B4-BE49-F238E27FC236}">
                <a16:creationId xmlns:a16="http://schemas.microsoft.com/office/drawing/2014/main" id="{D2085624-772D-A9B0-86B2-60D72F1F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n-NO"/>
              <a:t>Klikk for å redigere tittelstil</a:t>
            </a:r>
          </a:p>
        </p:txBody>
      </p:sp>
      <p:sp>
        <p:nvSpPr>
          <p:cNvPr id="3" name="Plasshaldar for tekst 2">
            <a:extLst>
              <a:ext uri="{FF2B5EF4-FFF2-40B4-BE49-F238E27FC236}">
                <a16:creationId xmlns:a16="http://schemas.microsoft.com/office/drawing/2014/main" id="{E5E7778D-831F-18F5-4FAE-E568FD7AA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132F0EC4-9F7F-BD20-A1FF-3C6D15C89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BF5800-18C0-43A2-8CAB-2FEAB046F2D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278BAA39-4E57-2C98-BD73-BDF2B91D4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65829F77-AAF3-45E2-21E5-9AEC347A0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1B362-1E45-4D0B-A459-BC8F1C7AB941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9461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C6AC8-09E3-16BA-932D-02577098D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F58584-9BF8-0B93-77A3-1F16E6E4C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99435"/>
          </a:xfrm>
        </p:spPr>
        <p:txBody>
          <a:bodyPr>
            <a:normAutofit/>
          </a:bodyPr>
          <a:lstStyle/>
          <a:p>
            <a:r>
              <a:rPr lang="nn-NO" dirty="0"/>
              <a:t>Infokort om DHO for fastlegar</a:t>
            </a:r>
            <a:br>
              <a:rPr lang="nn-NO" dirty="0"/>
            </a:br>
            <a:endParaRPr lang="nn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17422E8-9E32-8F8A-3F58-D25E6FC9B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n-NO" dirty="0"/>
              <a:t>12.06.2026</a:t>
            </a:r>
          </a:p>
        </p:txBody>
      </p:sp>
    </p:spTree>
    <p:extLst>
      <p:ext uri="{BB962C8B-B14F-4D97-AF65-F5344CB8AC3E}">
        <p14:creationId xmlns:p14="http://schemas.microsoft.com/office/powerpoint/2010/main" val="329158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DB1E7-6C9D-807C-C4B9-9C6E56CAA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C736A312-CC30-166C-FCD2-ABB94B9D62B6}"/>
              </a:ext>
            </a:extLst>
          </p:cNvPr>
          <p:cNvSpPr/>
          <p:nvPr/>
        </p:nvSpPr>
        <p:spPr>
          <a:xfrm>
            <a:off x="921769" y="849332"/>
            <a:ext cx="808055" cy="80805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C41161E-A4AA-DDFB-E5D4-1A8E828D0216}"/>
              </a:ext>
            </a:extLst>
          </p:cNvPr>
          <p:cNvSpPr/>
          <p:nvPr/>
        </p:nvSpPr>
        <p:spPr>
          <a:xfrm>
            <a:off x="7102962" y="2004847"/>
            <a:ext cx="4993531" cy="47399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10" name="Vinkel 9">
            <a:extLst>
              <a:ext uri="{FF2B5EF4-FFF2-40B4-BE49-F238E27FC236}">
                <a16:creationId xmlns:a16="http://schemas.microsoft.com/office/drawing/2014/main" id="{39054C3F-8C4A-F3E2-108D-647C87A2114D}"/>
              </a:ext>
            </a:extLst>
          </p:cNvPr>
          <p:cNvCxnSpPr>
            <a:cxnSpLocks/>
            <a:stCxn id="2" idx="6"/>
          </p:cNvCxnSpPr>
          <p:nvPr/>
        </p:nvCxnSpPr>
        <p:spPr>
          <a:xfrm>
            <a:off x="1729824" y="1253360"/>
            <a:ext cx="7901111" cy="612276"/>
          </a:xfrm>
          <a:prstGeom prst="bentConnector3">
            <a:avLst>
              <a:gd name="adj1" fmla="val 100111"/>
            </a:avLst>
          </a:prstGeom>
          <a:ln w="57150">
            <a:solidFill>
              <a:schemeClr val="accent1">
                <a:lumMod val="20000"/>
                <a:lumOff val="8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172AEDFE-CC6E-00F3-724C-F2F42E71235C}"/>
              </a:ext>
            </a:extLst>
          </p:cNvPr>
          <p:cNvSpPr txBox="1"/>
          <p:nvPr/>
        </p:nvSpPr>
        <p:spPr>
          <a:xfrm>
            <a:off x="8218367" y="2436911"/>
            <a:ext cx="249049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Brukar med DHO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11D34A63-3501-D6EB-E646-57AE7B149576}"/>
              </a:ext>
            </a:extLst>
          </p:cNvPr>
          <p:cNvSpPr txBox="1"/>
          <p:nvPr/>
        </p:nvSpPr>
        <p:spPr>
          <a:xfrm>
            <a:off x="8125473" y="2713870"/>
            <a:ext cx="280349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Registrer</a:t>
            </a:r>
            <a:r>
              <a:rPr lang="nn-NO" sz="1400" dirty="0">
                <a:solidFill>
                  <a:prstClr val="black"/>
                </a:solidFill>
                <a:latin typeface="Aptos" panose="02110004020202020204"/>
              </a:rPr>
              <a:t>e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 måleverdiar og svarar på spørsmål i skjema heimanfrå.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Gjennomfører oppgåver og tiltak anbefalt i eigenbehandlingsplan og får råd frå helsetenesta ved behov.</a:t>
            </a: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2692998C-3371-C164-0956-5EC6D72BE585}"/>
              </a:ext>
            </a:extLst>
          </p:cNvPr>
          <p:cNvSpPr/>
          <p:nvPr/>
        </p:nvSpPr>
        <p:spPr>
          <a:xfrm>
            <a:off x="6065060" y="851098"/>
            <a:ext cx="808055" cy="80805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09617771-0520-CE68-BEC6-F653C52DBEDB}"/>
              </a:ext>
            </a:extLst>
          </p:cNvPr>
          <p:cNvSpPr/>
          <p:nvPr/>
        </p:nvSpPr>
        <p:spPr>
          <a:xfrm>
            <a:off x="3521874" y="859630"/>
            <a:ext cx="808055" cy="80805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TekstSylinder 38">
            <a:extLst>
              <a:ext uri="{FF2B5EF4-FFF2-40B4-BE49-F238E27FC236}">
                <a16:creationId xmlns:a16="http://schemas.microsoft.com/office/drawing/2014/main" id="{B61BDC84-E418-9059-5E11-3738C0187D2C}"/>
              </a:ext>
            </a:extLst>
          </p:cNvPr>
          <p:cNvSpPr txBox="1"/>
          <p:nvPr/>
        </p:nvSpPr>
        <p:spPr>
          <a:xfrm>
            <a:off x="19396" y="1832239"/>
            <a:ext cx="256143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400" b="1" dirty="0">
                <a:solidFill>
                  <a:prstClr val="black"/>
                </a:solidFill>
                <a:latin typeface="Aptos" panose="02110004020202020204"/>
              </a:rPr>
              <a:t>Søknad / Forslag om DHO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Pasient </a:t>
            </a:r>
            <a:r>
              <a:rPr lang="nb-NO" sz="1400" dirty="0">
                <a:solidFill>
                  <a:prstClr val="black"/>
                </a:solidFill>
                <a:latin typeface="Aptos" panose="02110004020202020204"/>
              </a:rPr>
              <a:t>-</a:t>
            </a:r>
            <a:r>
              <a:rPr kumimoji="0" lang="nb-NO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Lege - Helsepersonell</a:t>
            </a:r>
          </a:p>
        </p:txBody>
      </p:sp>
      <p:sp>
        <p:nvSpPr>
          <p:cNvPr id="40" name="TekstSylinder 39">
            <a:extLst>
              <a:ext uri="{FF2B5EF4-FFF2-40B4-BE49-F238E27FC236}">
                <a16:creationId xmlns:a16="http://schemas.microsoft.com/office/drawing/2014/main" id="{E6BB8051-8C2D-C74D-18AE-898A4F026269}"/>
              </a:ext>
            </a:extLst>
          </p:cNvPr>
          <p:cNvSpPr txBox="1"/>
          <p:nvPr/>
        </p:nvSpPr>
        <p:spPr>
          <a:xfrm>
            <a:off x="2825496" y="1757807"/>
            <a:ext cx="2289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b="1" dirty="0">
                <a:solidFill>
                  <a:prstClr val="black"/>
                </a:solidFill>
                <a:latin typeface="Aptos" panose="02110004020202020204"/>
              </a:rPr>
              <a:t>Identifisere brukar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b="1" dirty="0">
                <a:solidFill>
                  <a:prstClr val="black"/>
                </a:solidFill>
                <a:latin typeface="Aptos" panose="02110004020202020204"/>
              </a:rPr>
              <a:t>Opprette teneste</a:t>
            </a:r>
            <a:endParaRPr kumimoji="0" lang="nn-NO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Sakshandsamar</a:t>
            </a:r>
          </a:p>
        </p:txBody>
      </p:sp>
      <p:sp>
        <p:nvSpPr>
          <p:cNvPr id="42" name="TekstSylinder 41">
            <a:extLst>
              <a:ext uri="{FF2B5EF4-FFF2-40B4-BE49-F238E27FC236}">
                <a16:creationId xmlns:a16="http://schemas.microsoft.com/office/drawing/2014/main" id="{D4DBF7FA-CDFC-DED6-AEBC-D5B734E44E3F}"/>
              </a:ext>
            </a:extLst>
          </p:cNvPr>
          <p:cNvSpPr txBox="1"/>
          <p:nvPr/>
        </p:nvSpPr>
        <p:spPr>
          <a:xfrm>
            <a:off x="234427" y="-8750"/>
            <a:ext cx="7144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Digital heimeoppfølging (DHO)</a:t>
            </a:r>
          </a:p>
        </p:txBody>
      </p:sp>
      <p:sp>
        <p:nvSpPr>
          <p:cNvPr id="59" name="TekstSylinder 58">
            <a:extLst>
              <a:ext uri="{FF2B5EF4-FFF2-40B4-BE49-F238E27FC236}">
                <a16:creationId xmlns:a16="http://schemas.microsoft.com/office/drawing/2014/main" id="{378CB37F-A17D-38C5-BF42-EB122344A262}"/>
              </a:ext>
            </a:extLst>
          </p:cNvPr>
          <p:cNvSpPr txBox="1"/>
          <p:nvPr/>
        </p:nvSpPr>
        <p:spPr>
          <a:xfrm>
            <a:off x="3764844" y="2887804"/>
            <a:ext cx="206651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Brukar held fram med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digital heimeoppfølging</a:t>
            </a:r>
          </a:p>
        </p:txBody>
      </p:sp>
      <p:cxnSp>
        <p:nvCxnSpPr>
          <p:cNvPr id="61" name="Vinkel 60">
            <a:extLst>
              <a:ext uri="{FF2B5EF4-FFF2-40B4-BE49-F238E27FC236}">
                <a16:creationId xmlns:a16="http://schemas.microsoft.com/office/drawing/2014/main" id="{03F6BBD7-6128-82F7-41E4-C57B76984848}"/>
              </a:ext>
            </a:extLst>
          </p:cNvPr>
          <p:cNvCxnSpPr>
            <a:cxnSpLocks/>
            <a:stCxn id="33" idx="2"/>
          </p:cNvCxnSpPr>
          <p:nvPr/>
        </p:nvCxnSpPr>
        <p:spPr>
          <a:xfrm rot="10800000">
            <a:off x="1729825" y="3142247"/>
            <a:ext cx="265104" cy="1968681"/>
          </a:xfrm>
          <a:prstGeom prst="bentConnector2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Rett pil 62">
            <a:extLst>
              <a:ext uri="{FF2B5EF4-FFF2-40B4-BE49-F238E27FC236}">
                <a16:creationId xmlns:a16="http://schemas.microsoft.com/office/drawing/2014/main" id="{9BDDA7DE-32DA-FA22-3BE1-AB8F4D3988EC}"/>
              </a:ext>
            </a:extLst>
          </p:cNvPr>
          <p:cNvCxnSpPr>
            <a:cxnSpLocks/>
            <a:stCxn id="59" idx="3"/>
          </p:cNvCxnSpPr>
          <p:nvPr/>
        </p:nvCxnSpPr>
        <p:spPr>
          <a:xfrm flipV="1">
            <a:off x="5831360" y="3147513"/>
            <a:ext cx="1759931" cy="1901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kstSylinder 65">
            <a:extLst>
              <a:ext uri="{FF2B5EF4-FFF2-40B4-BE49-F238E27FC236}">
                <a16:creationId xmlns:a16="http://schemas.microsoft.com/office/drawing/2014/main" id="{43B9A40C-A2D1-1554-2352-B326A6ECD4DE}"/>
              </a:ext>
            </a:extLst>
          </p:cNvPr>
          <p:cNvSpPr txBox="1"/>
          <p:nvPr/>
        </p:nvSpPr>
        <p:spPr>
          <a:xfrm>
            <a:off x="8188180" y="4542646"/>
            <a:ext cx="270970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DHO Oppfølgingsteneste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7" name="TekstSylinder 66">
            <a:extLst>
              <a:ext uri="{FF2B5EF4-FFF2-40B4-BE49-F238E27FC236}">
                <a16:creationId xmlns:a16="http://schemas.microsoft.com/office/drawing/2014/main" id="{5A1C9318-97DC-44D3-E002-6DCD96C254C7}"/>
              </a:ext>
            </a:extLst>
          </p:cNvPr>
          <p:cNvSpPr txBox="1"/>
          <p:nvPr/>
        </p:nvSpPr>
        <p:spPr>
          <a:xfrm>
            <a:off x="8255887" y="4814677"/>
            <a:ext cx="2709705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Oppfølgingstenesta vurderer målingar, justerer grenseverdiar og eigenbehandlingsplan (EBP) som godkjennast av fastlege.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Kan be om råd frå spesialisthelsetenesta.</a:t>
            </a:r>
          </a:p>
        </p:txBody>
      </p:sp>
      <p:pic>
        <p:nvPicPr>
          <p:cNvPr id="69" name="Bilde 68" descr="Et bilde som inneholder Himmellegeme, mørke, måne&#10;&#10;Automatisk generert beskrivelse">
            <a:extLst>
              <a:ext uri="{FF2B5EF4-FFF2-40B4-BE49-F238E27FC236}">
                <a16:creationId xmlns:a16="http://schemas.microsoft.com/office/drawing/2014/main" id="{96BB1EC7-66A3-F57B-A4FC-63055BA88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711" y="5390835"/>
            <a:ext cx="662771" cy="662771"/>
          </a:xfrm>
          <a:prstGeom prst="rect">
            <a:avLst/>
          </a:prstGeom>
        </p:spPr>
      </p:pic>
      <p:pic>
        <p:nvPicPr>
          <p:cNvPr id="71" name="Bilde 70" descr="Et bilde som inneholder Himmellegeme, Astronomisk begivenhet, måne, natt&#10;&#10;Automatisk generert beskrivelse">
            <a:extLst>
              <a:ext uri="{FF2B5EF4-FFF2-40B4-BE49-F238E27FC236}">
                <a16:creationId xmlns:a16="http://schemas.microsoft.com/office/drawing/2014/main" id="{59C1B2B5-B6CB-455C-41EB-B8038101BD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4858" y="4811282"/>
            <a:ext cx="662771" cy="662771"/>
          </a:xfrm>
          <a:prstGeom prst="rect">
            <a:avLst/>
          </a:prstGeom>
        </p:spPr>
      </p:pic>
      <p:pic>
        <p:nvPicPr>
          <p:cNvPr id="73" name="Bilde 72" descr="Et bilde som inneholder måne, Himmellegeme, Astronomisk begivenhet, natur&#10;&#10;Automatisk generert beskrivelse">
            <a:extLst>
              <a:ext uri="{FF2B5EF4-FFF2-40B4-BE49-F238E27FC236}">
                <a16:creationId xmlns:a16="http://schemas.microsoft.com/office/drawing/2014/main" id="{1DAD2C0B-B357-CC4F-435D-E06FAF1D35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9372" y="4215068"/>
            <a:ext cx="662771" cy="662771"/>
          </a:xfrm>
          <a:prstGeom prst="rect">
            <a:avLst/>
          </a:prstGeom>
        </p:spPr>
      </p:pic>
      <p:cxnSp>
        <p:nvCxnSpPr>
          <p:cNvPr id="75" name="Buet linje 74">
            <a:extLst>
              <a:ext uri="{FF2B5EF4-FFF2-40B4-BE49-F238E27FC236}">
                <a16:creationId xmlns:a16="http://schemas.microsoft.com/office/drawing/2014/main" id="{2E513C99-6A94-9109-CA09-629D97D57300}"/>
              </a:ext>
            </a:extLst>
          </p:cNvPr>
          <p:cNvCxnSpPr>
            <a:cxnSpLocks/>
          </p:cNvCxnSpPr>
          <p:nvPr/>
        </p:nvCxnSpPr>
        <p:spPr>
          <a:xfrm flipH="1">
            <a:off x="11111713" y="3515255"/>
            <a:ext cx="143860" cy="1563569"/>
          </a:xfrm>
          <a:prstGeom prst="curvedConnector3">
            <a:avLst>
              <a:gd name="adj1" fmla="val -260790"/>
            </a:avLst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4" name="Buet linje 83">
            <a:extLst>
              <a:ext uri="{FF2B5EF4-FFF2-40B4-BE49-F238E27FC236}">
                <a16:creationId xmlns:a16="http://schemas.microsoft.com/office/drawing/2014/main" id="{4429FF31-D4D9-7649-DED4-1FF096151895}"/>
              </a:ext>
            </a:extLst>
          </p:cNvPr>
          <p:cNvCxnSpPr>
            <a:cxnSpLocks/>
          </p:cNvCxnSpPr>
          <p:nvPr/>
        </p:nvCxnSpPr>
        <p:spPr>
          <a:xfrm rot="10800000" flipH="1">
            <a:off x="7584856" y="3180908"/>
            <a:ext cx="357867" cy="1417046"/>
          </a:xfrm>
          <a:prstGeom prst="curvedConnector3">
            <a:avLst>
              <a:gd name="adj1" fmla="val -63878"/>
            </a:avLst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BE346745-8ED1-98DE-F965-22BF8E54CDFF}"/>
              </a:ext>
            </a:extLst>
          </p:cNvPr>
          <p:cNvSpPr txBox="1"/>
          <p:nvPr/>
        </p:nvSpPr>
        <p:spPr>
          <a:xfrm>
            <a:off x="5324779" y="1754462"/>
            <a:ext cx="2224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nb-NO" sz="1400" b="1" dirty="0">
                <a:solidFill>
                  <a:prstClr val="black"/>
                </a:solidFill>
              </a:rPr>
              <a:t>Inklusjon og kartlegging</a:t>
            </a:r>
            <a:endParaRPr lang="nb-NO" sz="14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nb-NO" sz="1400" b="1" dirty="0">
                <a:solidFill>
                  <a:prstClr val="black"/>
                </a:solidFill>
              </a:rPr>
              <a:t>Opplæring og utstyr</a:t>
            </a:r>
            <a:endParaRPr lang="nb-NO" sz="14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DHO-koordinator</a:t>
            </a: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EDCD95AD-5936-AB6B-F035-56D7E8DD1461}"/>
              </a:ext>
            </a:extLst>
          </p:cNvPr>
          <p:cNvSpPr/>
          <p:nvPr/>
        </p:nvSpPr>
        <p:spPr>
          <a:xfrm>
            <a:off x="3729830" y="5502213"/>
            <a:ext cx="585900" cy="585900"/>
          </a:xfrm>
          <a:prstGeom prst="ellipse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52B973DC-7F1F-0D5D-A0DD-C3B83C6BEA09}"/>
              </a:ext>
            </a:extLst>
          </p:cNvPr>
          <p:cNvSpPr/>
          <p:nvPr/>
        </p:nvSpPr>
        <p:spPr>
          <a:xfrm>
            <a:off x="5543670" y="5502131"/>
            <a:ext cx="585900" cy="585900"/>
          </a:xfrm>
          <a:prstGeom prst="ellipse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713652E-078A-704A-17F2-F08304FC0A25}"/>
              </a:ext>
            </a:extLst>
          </p:cNvPr>
          <p:cNvSpPr/>
          <p:nvPr/>
        </p:nvSpPr>
        <p:spPr>
          <a:xfrm>
            <a:off x="525102" y="5879015"/>
            <a:ext cx="585900" cy="585900"/>
          </a:xfrm>
          <a:prstGeom prst="ellipse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0F8FAA2-0A5D-24BA-A31D-B6AA0D00A170}"/>
              </a:ext>
            </a:extLst>
          </p:cNvPr>
          <p:cNvSpPr/>
          <p:nvPr/>
        </p:nvSpPr>
        <p:spPr>
          <a:xfrm>
            <a:off x="1969696" y="5502131"/>
            <a:ext cx="585900" cy="585900"/>
          </a:xfrm>
          <a:prstGeom prst="ellipse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A9F96F38-E071-2B22-8588-39217BAD2E6C}"/>
              </a:ext>
            </a:extLst>
          </p:cNvPr>
          <p:cNvSpPr/>
          <p:nvPr/>
        </p:nvSpPr>
        <p:spPr>
          <a:xfrm>
            <a:off x="5526716" y="4804935"/>
            <a:ext cx="585900" cy="5859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05054653-7EF4-BDDD-6CEC-3E1E0178BC94}"/>
              </a:ext>
            </a:extLst>
          </p:cNvPr>
          <p:cNvSpPr/>
          <p:nvPr/>
        </p:nvSpPr>
        <p:spPr>
          <a:xfrm>
            <a:off x="3729830" y="4811282"/>
            <a:ext cx="585900" cy="5859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8F4187B4-0A8C-E49A-1185-2FEAE07D15DB}"/>
              </a:ext>
            </a:extLst>
          </p:cNvPr>
          <p:cNvSpPr/>
          <p:nvPr/>
        </p:nvSpPr>
        <p:spPr>
          <a:xfrm>
            <a:off x="1994929" y="4817977"/>
            <a:ext cx="585900" cy="5859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41" name="Vinkel 40">
            <a:extLst>
              <a:ext uri="{FF2B5EF4-FFF2-40B4-BE49-F238E27FC236}">
                <a16:creationId xmlns:a16="http://schemas.microsoft.com/office/drawing/2014/main" id="{FF233A66-2D3D-30DD-54DD-41EF2AF6349F}"/>
              </a:ext>
            </a:extLst>
          </p:cNvPr>
          <p:cNvCxnSpPr>
            <a:cxnSpLocks/>
          </p:cNvCxnSpPr>
          <p:nvPr/>
        </p:nvCxnSpPr>
        <p:spPr>
          <a:xfrm rot="10800000" flipH="1">
            <a:off x="1961535" y="3157092"/>
            <a:ext cx="1795148" cy="2645667"/>
          </a:xfrm>
          <a:prstGeom prst="bentConnector3">
            <a:avLst>
              <a:gd name="adj1" fmla="val -12734"/>
            </a:avLst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Vinkel 45">
            <a:extLst>
              <a:ext uri="{FF2B5EF4-FFF2-40B4-BE49-F238E27FC236}">
                <a16:creationId xmlns:a16="http://schemas.microsoft.com/office/drawing/2014/main" id="{07EB1A47-996B-3F06-73D1-6522F6BE6B87}"/>
              </a:ext>
            </a:extLst>
          </p:cNvPr>
          <p:cNvCxnSpPr>
            <a:cxnSpLocks/>
            <a:stCxn id="18" idx="2"/>
            <a:endCxn id="59" idx="1"/>
          </p:cNvCxnSpPr>
          <p:nvPr/>
        </p:nvCxnSpPr>
        <p:spPr>
          <a:xfrm rot="10800000" flipH="1">
            <a:off x="525102" y="3149415"/>
            <a:ext cx="3239742" cy="3022551"/>
          </a:xfrm>
          <a:prstGeom prst="bentConnector3">
            <a:avLst>
              <a:gd name="adj1" fmla="val -7056"/>
            </a:avLst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kstSylinder 56">
            <a:extLst>
              <a:ext uri="{FF2B5EF4-FFF2-40B4-BE49-F238E27FC236}">
                <a16:creationId xmlns:a16="http://schemas.microsoft.com/office/drawing/2014/main" id="{08787DCD-4ADD-46D2-43F8-0A755973775E}"/>
              </a:ext>
            </a:extLst>
          </p:cNvPr>
          <p:cNvSpPr txBox="1"/>
          <p:nvPr/>
        </p:nvSpPr>
        <p:spPr>
          <a:xfrm>
            <a:off x="4962467" y="4168198"/>
            <a:ext cx="207564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Brukar følg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eigenbehandlingsplan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8" name="TekstSylinder 57">
            <a:extLst>
              <a:ext uri="{FF2B5EF4-FFF2-40B4-BE49-F238E27FC236}">
                <a16:creationId xmlns:a16="http://schemas.microsoft.com/office/drawing/2014/main" id="{41C21EA2-A7CF-61B0-8914-E3B9A51CD89D}"/>
              </a:ext>
            </a:extLst>
          </p:cNvPr>
          <p:cNvSpPr txBox="1"/>
          <p:nvPr/>
        </p:nvSpPr>
        <p:spPr>
          <a:xfrm>
            <a:off x="2908393" y="4168198"/>
            <a:ext cx="2035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400" b="1" dirty="0">
                <a:solidFill>
                  <a:prstClr val="black"/>
                </a:solidFill>
                <a:latin typeface="Aptos" panose="02110004020202020204"/>
              </a:rPr>
              <a:t>Råd/rettleiing </a:t>
            </a:r>
            <a:r>
              <a:rPr lang="nb-NO" sz="1400" b="1" dirty="0" err="1">
                <a:solidFill>
                  <a:prstClr val="black"/>
                </a:solidFill>
                <a:latin typeface="Aptos" panose="02110004020202020204"/>
              </a:rPr>
              <a:t>frå</a:t>
            </a:r>
            <a:r>
              <a:rPr lang="nb-NO" sz="1400" b="1" dirty="0">
                <a:solidFill>
                  <a:prstClr val="black"/>
                </a:solidFill>
                <a:latin typeface="Aptos" panose="02110004020202020204"/>
              </a:rPr>
              <a:t> DHO Oppfølgingsteneste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TekstSylinder 73">
            <a:extLst>
              <a:ext uri="{FF2B5EF4-FFF2-40B4-BE49-F238E27FC236}">
                <a16:creationId xmlns:a16="http://schemas.microsoft.com/office/drawing/2014/main" id="{AAD41243-7D02-3547-AF79-AA850B0D247D}"/>
              </a:ext>
            </a:extLst>
          </p:cNvPr>
          <p:cNvSpPr txBox="1"/>
          <p:nvPr/>
        </p:nvSpPr>
        <p:spPr>
          <a:xfrm>
            <a:off x="1349848" y="4339816"/>
            <a:ext cx="1773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Eventuelt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nye tiltak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6" name="TekstSylinder 75">
            <a:extLst>
              <a:ext uri="{FF2B5EF4-FFF2-40B4-BE49-F238E27FC236}">
                <a16:creationId xmlns:a16="http://schemas.microsoft.com/office/drawing/2014/main" id="{439BCD2E-CDE2-68CA-F28E-39A5FFC7FFA5}"/>
              </a:ext>
            </a:extLst>
          </p:cNvPr>
          <p:cNvSpPr txBox="1"/>
          <p:nvPr/>
        </p:nvSpPr>
        <p:spPr>
          <a:xfrm>
            <a:off x="514087" y="6368639"/>
            <a:ext cx="1773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Fastlege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82" name="Rett pil 81">
            <a:extLst>
              <a:ext uri="{FF2B5EF4-FFF2-40B4-BE49-F238E27FC236}">
                <a16:creationId xmlns:a16="http://schemas.microsoft.com/office/drawing/2014/main" id="{B4E207D7-D7FB-757E-4B9A-7347F2DE3124}"/>
              </a:ext>
            </a:extLst>
          </p:cNvPr>
          <p:cNvCxnSpPr>
            <a:cxnSpLocks/>
            <a:stCxn id="28" idx="2"/>
            <a:endCxn id="33" idx="6"/>
          </p:cNvCxnSpPr>
          <p:nvPr/>
        </p:nvCxnSpPr>
        <p:spPr>
          <a:xfrm flipH="1">
            <a:off x="2580829" y="5104232"/>
            <a:ext cx="1149001" cy="669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Rett pil 87">
            <a:extLst>
              <a:ext uri="{FF2B5EF4-FFF2-40B4-BE49-F238E27FC236}">
                <a16:creationId xmlns:a16="http://schemas.microsoft.com/office/drawing/2014/main" id="{F111DA4F-0178-8CF1-0379-88AC2BB42940}"/>
              </a:ext>
            </a:extLst>
          </p:cNvPr>
          <p:cNvCxnSpPr>
            <a:cxnSpLocks/>
            <a:stCxn id="27" idx="2"/>
            <a:endCxn id="28" idx="6"/>
          </p:cNvCxnSpPr>
          <p:nvPr/>
        </p:nvCxnSpPr>
        <p:spPr>
          <a:xfrm flipH="1">
            <a:off x="4315730" y="5097885"/>
            <a:ext cx="1210986" cy="6347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Rett pil 92">
            <a:extLst>
              <a:ext uri="{FF2B5EF4-FFF2-40B4-BE49-F238E27FC236}">
                <a16:creationId xmlns:a16="http://schemas.microsoft.com/office/drawing/2014/main" id="{868DD74E-6947-EA3F-DD84-4512DB7A103A}"/>
              </a:ext>
            </a:extLst>
          </p:cNvPr>
          <p:cNvCxnSpPr>
            <a:cxnSpLocks/>
            <a:stCxn id="17" idx="2"/>
            <a:endCxn id="30" idx="6"/>
          </p:cNvCxnSpPr>
          <p:nvPr/>
        </p:nvCxnSpPr>
        <p:spPr>
          <a:xfrm flipH="1">
            <a:off x="4315730" y="5795081"/>
            <a:ext cx="1227940" cy="82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Vinkel 104">
            <a:extLst>
              <a:ext uri="{FF2B5EF4-FFF2-40B4-BE49-F238E27FC236}">
                <a16:creationId xmlns:a16="http://schemas.microsoft.com/office/drawing/2014/main" id="{C8B91958-CB95-D503-FD5D-DDCDFD7909D5}"/>
              </a:ext>
            </a:extLst>
          </p:cNvPr>
          <p:cNvCxnSpPr>
            <a:cxnSpLocks/>
            <a:stCxn id="30" idx="2"/>
            <a:endCxn id="24" idx="6"/>
          </p:cNvCxnSpPr>
          <p:nvPr/>
        </p:nvCxnSpPr>
        <p:spPr>
          <a:xfrm rot="10800000">
            <a:off x="2555596" y="5795081"/>
            <a:ext cx="1174234" cy="82"/>
          </a:xfrm>
          <a:prstGeom prst="bentConnector3">
            <a:avLst/>
          </a:prstGeom>
          <a:ln w="381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Vinkel 106">
            <a:extLst>
              <a:ext uri="{FF2B5EF4-FFF2-40B4-BE49-F238E27FC236}">
                <a16:creationId xmlns:a16="http://schemas.microsoft.com/office/drawing/2014/main" id="{63D00B71-FFB1-08A8-371D-D51970230E0C}"/>
              </a:ext>
            </a:extLst>
          </p:cNvPr>
          <p:cNvCxnSpPr>
            <a:cxnSpLocks/>
            <a:stCxn id="30" idx="4"/>
          </p:cNvCxnSpPr>
          <p:nvPr/>
        </p:nvCxnSpPr>
        <p:spPr>
          <a:xfrm rot="5400000">
            <a:off x="2455333" y="4743784"/>
            <a:ext cx="223118" cy="2911777"/>
          </a:xfrm>
          <a:prstGeom prst="bentConnector2">
            <a:avLst/>
          </a:prstGeom>
          <a:ln w="381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Vinkel 110">
            <a:extLst>
              <a:ext uri="{FF2B5EF4-FFF2-40B4-BE49-F238E27FC236}">
                <a16:creationId xmlns:a16="http://schemas.microsoft.com/office/drawing/2014/main" id="{44FC0ECB-6C6A-2445-AC3C-EA0C3BDEDCEE}"/>
              </a:ext>
            </a:extLst>
          </p:cNvPr>
          <p:cNvCxnSpPr>
            <a:cxnSpLocks/>
          </p:cNvCxnSpPr>
          <p:nvPr/>
        </p:nvCxnSpPr>
        <p:spPr>
          <a:xfrm rot="10800000" flipV="1">
            <a:off x="6223237" y="5770321"/>
            <a:ext cx="1380752" cy="1"/>
          </a:xfrm>
          <a:prstGeom prst="bentConnector3">
            <a:avLst>
              <a:gd name="adj1" fmla="val 50000"/>
            </a:avLst>
          </a:prstGeom>
          <a:ln w="381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Vinkel 113">
            <a:extLst>
              <a:ext uri="{FF2B5EF4-FFF2-40B4-BE49-F238E27FC236}">
                <a16:creationId xmlns:a16="http://schemas.microsoft.com/office/drawing/2014/main" id="{F0CD59FD-BA14-CB7C-AAF5-426C8C15B934}"/>
              </a:ext>
            </a:extLst>
          </p:cNvPr>
          <p:cNvCxnSpPr>
            <a:cxnSpLocks/>
          </p:cNvCxnSpPr>
          <p:nvPr/>
        </p:nvCxnSpPr>
        <p:spPr>
          <a:xfrm rot="10800000">
            <a:off x="6155398" y="5078824"/>
            <a:ext cx="1444637" cy="1900"/>
          </a:xfrm>
          <a:prstGeom prst="bentConnector3">
            <a:avLst>
              <a:gd name="adj1" fmla="val 50000"/>
            </a:avLst>
          </a:prstGeom>
          <a:ln w="3810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Bilde 3">
            <a:extLst>
              <a:ext uri="{FF2B5EF4-FFF2-40B4-BE49-F238E27FC236}">
                <a16:creationId xmlns:a16="http://schemas.microsoft.com/office/drawing/2014/main" id="{BA2A5A37-9907-A59B-C2E5-61B67AAB30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8574" y="74197"/>
            <a:ext cx="4717919" cy="66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3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77F7B2D8-45DD-7C0D-D14D-0B9DF056F61D}"/>
              </a:ext>
            </a:extLst>
          </p:cNvPr>
          <p:cNvSpPr txBox="1"/>
          <p:nvPr/>
        </p:nvSpPr>
        <p:spPr>
          <a:xfrm>
            <a:off x="120148" y="193393"/>
            <a:ext cx="2987642" cy="6463308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8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Fastlegens framgangsmåte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8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ved DHO som tiltak for pasienten: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Vurder DHO i forhold til inklusjonskriteriar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Føreslå det for pasienten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Send forslag til sakshandsamar i kommunen med anbefalte tiltak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Delta på tverrfagleg møte med pasient og oppfølgingstenesta etter ein utprøvingsperiode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Godkjenne eigenbehandlingsplan (EBP)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Rådgje sjukepleiarar i oppfølgingstenesta ved behov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 dialog med spesialist ifht justering av EBP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FECA639E-7261-76BB-BFDD-026A0C9E7B3A}"/>
              </a:ext>
            </a:extLst>
          </p:cNvPr>
          <p:cNvSpPr txBox="1"/>
          <p:nvPr/>
        </p:nvSpPr>
        <p:spPr>
          <a:xfrm>
            <a:off x="3353368" y="429739"/>
            <a:ext cx="5812326" cy="631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20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Inklusjonskriteriar for Digital Heimeoppfølging</a:t>
            </a:r>
            <a:endParaRPr kumimoji="0" lang="nn-NO" sz="20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Sjukdomsbilde som er mogeleg å observere/følge/måle på avstand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Pasienten er motivert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Forsvarleg og ynskjeleg å følge pasienten med DHO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Forventa nytte av tiltaket for pasienten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Forventa effekt på tenesteforbruk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Pasienten må vere samtykkekompetent og evne å følgje plan, eventuelt i samarbeid med pårørande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Pasienten kan nytte enkel teknologi med opplæring/testperiode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Kommunen må ta stilling til om tilgang på smarttelefon eller nettbrett og </a:t>
            </a:r>
            <a:r>
              <a:rPr kumimoji="0" lang="nn-NO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wifi</a:t>
            </a: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er ein føresetnad for om ein kan ha DHO.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6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Sjukdoms-spesifikke inklusjonskriteriar for pasientar kommunen samhandlar med Helse Førde om: </a:t>
            </a:r>
            <a:endParaRPr kumimoji="0" lang="nn-NO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600" b="0" i="0" u="sng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Hjartesvikt </a:t>
            </a:r>
            <a:endParaRPr kumimoji="0" lang="nn-NO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NYHA klasse 2 og 3.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Stabile pasientar som er ferdig opptrappa på hjartesvikt medisinar.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600" b="0" i="0" u="sng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KOLS </a:t>
            </a: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n-NO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Pasientar med risikogruppe B og E og betydeleg symptombyrde.</a:t>
            </a:r>
          </a:p>
        </p:txBody>
      </p:sp>
      <p:pic>
        <p:nvPicPr>
          <p:cNvPr id="6" name="Bilete 5">
            <a:extLst>
              <a:ext uri="{FF2B5EF4-FFF2-40B4-BE49-F238E27FC236}">
                <a16:creationId xmlns:a16="http://schemas.microsoft.com/office/drawing/2014/main" id="{75E58DA7-ADD3-290A-211C-A2FD58E6E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819" y="4868643"/>
            <a:ext cx="1905000" cy="542925"/>
          </a:xfrm>
          <a:prstGeom prst="rect">
            <a:avLst/>
          </a:prstGeom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702063E6-33C3-2E33-EE06-E7B39BE15BA7}"/>
              </a:ext>
            </a:extLst>
          </p:cNvPr>
          <p:cNvSpPr txBox="1"/>
          <p:nvPr/>
        </p:nvSpPr>
        <p:spPr>
          <a:xfrm>
            <a:off x="9248308" y="108754"/>
            <a:ext cx="2776040" cy="6632585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8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Pasientens mogelegheiter i appen MyDignio: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sz="11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Tilgang til EBP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Sende melding til oppfølgingstenesta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Svare på faste spørsmål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Gjere målingar og registrere dei manuelt i app, eller automatisk via Bluetooth.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Blodtrykk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Oksygenmetning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Temperatur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Vekt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Blodsukker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Videosamtale med inntil 4 deltakarar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nn-N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Få påminning om oppgåver eller aktivitetar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31BE07E7-2EDD-BA2D-FF61-6B53C3470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323" y="25879"/>
            <a:ext cx="3283119" cy="46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44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336</Words>
  <Application>Microsoft Office PowerPoint</Application>
  <PresentationFormat>Widescreen</PresentationFormat>
  <Paragraphs>67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Courier New</vt:lpstr>
      <vt:lpstr>Symbol</vt:lpstr>
      <vt:lpstr>Office-tema</vt:lpstr>
      <vt:lpstr>Infokort om DHO for fastlegar </vt:lpstr>
      <vt:lpstr>PowerPoint-presentasjon</vt:lpstr>
      <vt:lpstr>PowerPoint-presentasjon</vt:lpstr>
    </vt:vector>
  </TitlesOfParts>
  <Company>SySIKT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Jofrid Aardalsbakke Djupvik</dc:creator>
  <cp:lastModifiedBy>Jofrid Aardalsbakke Djupvik</cp:lastModifiedBy>
  <cp:revision>2</cp:revision>
  <dcterms:created xsi:type="dcterms:W3CDTF">2025-08-29T13:02:21Z</dcterms:created>
  <dcterms:modified xsi:type="dcterms:W3CDTF">2026-06-12T09:26:34Z</dcterms:modified>
</cp:coreProperties>
</file>