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6" r:id="rId3"/>
    <p:sldId id="272" r:id="rId4"/>
    <p:sldId id="277" r:id="rId5"/>
    <p:sldId id="278" r:id="rId6"/>
    <p:sldId id="280" r:id="rId7"/>
    <p:sldId id="297" r:id="rId8"/>
    <p:sldId id="291" r:id="rId9"/>
    <p:sldId id="295" r:id="rId10"/>
    <p:sldId id="294" r:id="rId11"/>
    <p:sldId id="290" r:id="rId12"/>
    <p:sldId id="298"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ker" initials="B" lastIdx="1" clrIdx="0">
    <p:extLst>
      <p:ext uri="{19B8F6BF-5375-455C-9EA6-DF929625EA0E}">
        <p15:presenceInfo xmlns:p15="http://schemas.microsoft.com/office/powerpoint/2012/main" userId="Bru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5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2" autoAdjust="0"/>
    <p:restoredTop sz="94660"/>
  </p:normalViewPr>
  <p:slideViewPr>
    <p:cSldViewPr snapToGrid="0">
      <p:cViewPr varScale="1">
        <p:scale>
          <a:sx n="107" d="100"/>
          <a:sy n="107" d="100"/>
        </p:scale>
        <p:origin x="120" y="1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31T11:31:20.359" idx="1">
    <p:pos x="7080" y="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27BC2-B67F-4912-9581-BA91DC079429}" type="datetimeFigureOut">
              <a:rPr lang="nb-NO" smtClean="0"/>
              <a:t>15.12.2021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FF404-BC84-4047-BED2-FDA2BD5761CE}" type="slidenum">
              <a:rPr lang="nb-NO" smtClean="0"/>
              <a:t>‹#›</a:t>
            </a:fld>
            <a:endParaRPr lang="nb-NO"/>
          </a:p>
        </p:txBody>
      </p:sp>
    </p:spTree>
    <p:extLst>
      <p:ext uri="{BB962C8B-B14F-4D97-AF65-F5344CB8AC3E}">
        <p14:creationId xmlns:p14="http://schemas.microsoft.com/office/powerpoint/2010/main" val="228476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BEE361-0619-42E8-B0C5-5326A427471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01D3FEE-D5FF-4728-98E7-FD8FC8146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6F29309-2B35-4911-A2DD-F9604CC4C683}"/>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74D3EF29-C92B-4A30-83F3-1DCBD61EFF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39EC24-1C92-4C17-BA2C-E5DBA61B3A14}"/>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77904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1D277E-33CD-4611-97E6-AC47D4D9FA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C6EF394-0FF2-4519-93F1-7EB3EA0FA5C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94ACE1-3AE7-4ACB-8068-09318F7801AF}"/>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5B315BA2-6D60-4449-9977-1A76A9CA260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870172-9C31-4823-B944-B92E05FA38C3}"/>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30265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2D77A07-3E4F-4392-8050-F001F80BDAE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CA748E4-5371-4435-9E78-AC4E05DD9A6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01E871-D31D-48D3-94CA-32A5964E8C3F}"/>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17193537-ECAE-4B47-A91F-516F0FFAAF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EE302A-A54C-438C-B05F-E27EA93F9ADB}"/>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26609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70B505-5766-4F6D-AF3C-3FAD1ED884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20BF5E5-5E45-4D71-83CA-E3DD530BF41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5BD9E69-61E9-409E-A377-3754B545964D}"/>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DE8A585D-4087-446F-A5EF-F841FCF31F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523C64-9CA0-492A-9176-8BCE7067CDD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2346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8E378C-3EFD-467C-9306-2E9A4E83982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231DA63-D0A6-47DE-A2CE-7E0F2578C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373900D-ED00-4718-9372-4D723221FD34}"/>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92AC7FC3-722A-48D2-9406-E03EBB03E12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C804F6-12A0-43B4-874A-F0BFF3B4206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145649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89B917-9765-4750-91E4-8A53B9BC453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F60D822-25BF-4244-9769-EF91EF896DC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53157CF-4F2E-44BD-8633-01E5C9F6583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49B76B2-E22E-4A5E-8825-C366AB7144F7}"/>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6" name="Plassholder for bunntekst 5">
            <a:extLst>
              <a:ext uri="{FF2B5EF4-FFF2-40B4-BE49-F238E27FC236}">
                <a16:creationId xmlns:a16="http://schemas.microsoft.com/office/drawing/2014/main" id="{710AE7AF-EC47-4CBE-BDE9-E06BEBE105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7AB6FBC-64AA-42C5-90CA-B235E48B0B8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50594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6D7EE6-9955-4375-9819-0FC67D7EC52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0DFDC6D-BA62-4EA8-BD45-EB14A52E0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0DF5082-789B-43F1-AED8-133D83BD255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2C21329-A867-4272-994B-963CC068B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C5CE033-B281-4EFB-AA04-290557598DF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E5677DD-7864-4577-8710-358B653D1266}"/>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8" name="Plassholder for bunntekst 7">
            <a:extLst>
              <a:ext uri="{FF2B5EF4-FFF2-40B4-BE49-F238E27FC236}">
                <a16:creationId xmlns:a16="http://schemas.microsoft.com/office/drawing/2014/main" id="{FF43312A-0F9E-4DD2-95E0-AB04C6DEE27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F625C7F-02BF-4E16-A717-EC5EF62A122D}"/>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112341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CFB20B-436D-4F0B-9A32-0C36B1FE872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D39D0B5-1C35-4BB8-80DD-0936064CAE12}"/>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4" name="Plassholder for bunntekst 3">
            <a:extLst>
              <a:ext uri="{FF2B5EF4-FFF2-40B4-BE49-F238E27FC236}">
                <a16:creationId xmlns:a16="http://schemas.microsoft.com/office/drawing/2014/main" id="{4D5591C6-7F39-47FE-96B7-2FFCCE80BB8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DE873C9-8705-4BEE-A960-607C5189FD7A}"/>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1130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328F427-3B99-4E99-AD48-2C5A04954303}"/>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3" name="Plassholder for bunntekst 2">
            <a:extLst>
              <a:ext uri="{FF2B5EF4-FFF2-40B4-BE49-F238E27FC236}">
                <a16:creationId xmlns:a16="http://schemas.microsoft.com/office/drawing/2014/main" id="{CB8502E5-2226-4243-B2B9-E01A8ABBB26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E4AB5F5-B20F-4176-962F-940314C72056}"/>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8467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8E393-21D8-4718-A0A1-CA310E87432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CE55C41-C3A6-4134-B882-D50F7FBAE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7CCD9B4-8297-4FF5-95C0-64CF45EFF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50C6C82-A024-4C0A-9CDC-BAC6AE119CB3}"/>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6" name="Plassholder for bunntekst 5">
            <a:extLst>
              <a:ext uri="{FF2B5EF4-FFF2-40B4-BE49-F238E27FC236}">
                <a16:creationId xmlns:a16="http://schemas.microsoft.com/office/drawing/2014/main" id="{3D697E34-95E5-4656-B1F6-94D7D7B2F9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B68410-5B1B-4982-B322-AC45555B3F55}"/>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4186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B40368-DC34-436B-A4C8-69861187428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8B4F601-4666-4EAC-88CF-1AFD4ED82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3BA42C5-1D5C-45D9-B784-534233D1D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607B6A-6020-4D7A-8F68-02F7420ABEB1}"/>
              </a:ext>
            </a:extLst>
          </p:cNvPr>
          <p:cNvSpPr>
            <a:spLocks noGrp="1"/>
          </p:cNvSpPr>
          <p:nvPr>
            <p:ph type="dt" sz="half" idx="10"/>
          </p:nvPr>
        </p:nvSpPr>
        <p:spPr/>
        <p:txBody>
          <a:bodyPr/>
          <a:lstStyle/>
          <a:p>
            <a:fld id="{BD152057-B619-4485-9F8D-363B3C46FA4D}" type="datetimeFigureOut">
              <a:rPr lang="nb-NO" smtClean="0"/>
              <a:t>15.12.2021</a:t>
            </a:fld>
            <a:endParaRPr lang="nb-NO"/>
          </a:p>
        </p:txBody>
      </p:sp>
      <p:sp>
        <p:nvSpPr>
          <p:cNvPr id="6" name="Plassholder for bunntekst 5">
            <a:extLst>
              <a:ext uri="{FF2B5EF4-FFF2-40B4-BE49-F238E27FC236}">
                <a16:creationId xmlns:a16="http://schemas.microsoft.com/office/drawing/2014/main" id="{2B437D75-A2EC-4BE0-9190-451F20298E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CC3B8BE-C4B3-4FFE-B597-EDB00BA19563}"/>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68913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FC30FCB-F596-4269-ACEF-CD9A9E66C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FDE50C4-3BB6-4287-A43F-620BBB51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C1C0B15-2FE8-4C7E-8E26-FA280E2B8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52057-B619-4485-9F8D-363B3C46FA4D}" type="datetimeFigureOut">
              <a:rPr lang="nb-NO" smtClean="0"/>
              <a:t>15.12.2021</a:t>
            </a:fld>
            <a:endParaRPr lang="nb-NO"/>
          </a:p>
        </p:txBody>
      </p:sp>
      <p:sp>
        <p:nvSpPr>
          <p:cNvPr id="5" name="Plassholder for bunntekst 4">
            <a:extLst>
              <a:ext uri="{FF2B5EF4-FFF2-40B4-BE49-F238E27FC236}">
                <a16:creationId xmlns:a16="http://schemas.microsoft.com/office/drawing/2014/main" id="{FCA3B7DB-F55E-40C5-9D46-7EFE9BFCD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68A334B-4E89-48EC-8885-324F3A68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FBA7E-4421-4955-BB4D-1F24FFFCEDCF}" type="slidenum">
              <a:rPr lang="nb-NO" smtClean="0"/>
              <a:t>‹#›</a:t>
            </a:fld>
            <a:endParaRPr lang="nb-NO"/>
          </a:p>
        </p:txBody>
      </p:sp>
    </p:spTree>
    <p:extLst>
      <p:ext uri="{BB962C8B-B14F-4D97-AF65-F5344CB8AC3E}">
        <p14:creationId xmlns:p14="http://schemas.microsoft.com/office/powerpoint/2010/main" val="409470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gress, utendørs, grønn, beite&#10;&#10;Automatisk generert beskrivelse">
            <a:extLst>
              <a:ext uri="{FF2B5EF4-FFF2-40B4-BE49-F238E27FC236}">
                <a16:creationId xmlns:a16="http://schemas.microsoft.com/office/drawing/2014/main" id="{06C92595-534B-4BDB-BCAC-32FE890C9C9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tel 1">
            <a:extLst>
              <a:ext uri="{FF2B5EF4-FFF2-40B4-BE49-F238E27FC236}">
                <a16:creationId xmlns:a16="http://schemas.microsoft.com/office/drawing/2014/main" id="{358D9E67-F0A1-4523-980F-7D59B5FFE990}"/>
              </a:ext>
            </a:extLst>
          </p:cNvPr>
          <p:cNvSpPr>
            <a:spLocks noGrp="1"/>
          </p:cNvSpPr>
          <p:nvPr>
            <p:ph type="ctrTitle"/>
          </p:nvPr>
        </p:nvSpPr>
        <p:spPr>
          <a:xfrm>
            <a:off x="1524000" y="-69254"/>
            <a:ext cx="9144000" cy="2014595"/>
          </a:xfrm>
        </p:spPr>
        <p:txBody>
          <a:bodyPr>
            <a:normAutofit fontScale="90000"/>
          </a:bodyPr>
          <a:lstStyle/>
          <a:p>
            <a:r>
              <a:rPr lang="nb-NO" sz="4800" b="1" dirty="0" err="1">
                <a:solidFill>
                  <a:srgbClr val="FFFFFF"/>
                </a:solidFill>
                <a:latin typeface="Arial" panose="020B0604020202020204" pitchFamily="34" charset="0"/>
                <a:cs typeface="Arial" panose="020B0604020202020204" pitchFamily="34" charset="0"/>
              </a:rPr>
              <a:t>Astruptunet</a:t>
            </a:r>
            <a:r>
              <a:rPr lang="nb-NO" sz="4800" b="1" dirty="0">
                <a:solidFill>
                  <a:srgbClr val="FFFFFF"/>
                </a:solidFill>
                <a:latin typeface="Arial" panose="020B0604020202020204" pitchFamily="34" charset="0"/>
                <a:cs typeface="Arial" panose="020B0604020202020204" pitchFamily="34" charset="0"/>
              </a:rPr>
              <a:t> i Jølster</a:t>
            </a:r>
            <a:br>
              <a:rPr lang="nb-NO" sz="3800" b="1" dirty="0">
                <a:solidFill>
                  <a:srgbClr val="FFFFFF"/>
                </a:solidFill>
                <a:latin typeface="Arial" panose="020B0604020202020204" pitchFamily="34" charset="0"/>
                <a:cs typeface="Arial" panose="020B0604020202020204" pitchFamily="34" charset="0"/>
              </a:rPr>
            </a:br>
            <a:r>
              <a:rPr lang="nb-NO" sz="2000" b="1" dirty="0">
                <a:solidFill>
                  <a:srgbClr val="FFFFFF"/>
                </a:solidFill>
                <a:latin typeface="Arial" panose="020B0604020202020204" pitchFamily="34" charset="0"/>
                <a:cs typeface="Arial" panose="020B0604020202020204" pitchFamily="34" charset="0"/>
              </a:rPr>
              <a:t>Restaurerings- og tilbakeføringsprosjekt 2020-2024</a:t>
            </a:r>
            <a:br>
              <a:rPr lang="nb-NO" sz="3200" b="1" dirty="0">
                <a:solidFill>
                  <a:srgbClr val="FFFFFF"/>
                </a:solidFill>
                <a:latin typeface="Arial" panose="020B0604020202020204" pitchFamily="34" charset="0"/>
                <a:cs typeface="Arial" panose="020B0604020202020204" pitchFamily="34" charset="0"/>
              </a:rPr>
            </a:br>
            <a:r>
              <a:rPr lang="nb-NO" sz="2000" dirty="0">
                <a:solidFill>
                  <a:srgbClr val="FFFFFF"/>
                </a:solidFill>
                <a:latin typeface="Arial" panose="020B0604020202020204" pitchFamily="34" charset="0"/>
                <a:cs typeface="Arial" panose="020B0604020202020204" pitchFamily="34" charset="0"/>
              </a:rPr>
              <a:t>Orienteringsnotat pr desember 2021</a:t>
            </a:r>
            <a:br>
              <a:rPr lang="nb-NO" sz="2000" dirty="0">
                <a:solidFill>
                  <a:srgbClr val="FFFFFF"/>
                </a:solidFill>
                <a:latin typeface="Arial" panose="020B0604020202020204" pitchFamily="34" charset="0"/>
                <a:cs typeface="Arial" panose="020B0604020202020204" pitchFamily="34" charset="0"/>
              </a:rPr>
            </a:br>
            <a:br>
              <a:rPr lang="nb-NO" sz="2000" dirty="0">
                <a:solidFill>
                  <a:srgbClr val="FFFFFF"/>
                </a:solidFill>
                <a:latin typeface="Arial" panose="020B0604020202020204" pitchFamily="34" charset="0"/>
                <a:cs typeface="Arial" panose="020B0604020202020204" pitchFamily="34" charset="0"/>
              </a:rPr>
            </a:br>
            <a:r>
              <a:rPr lang="nb-NO" sz="4400" dirty="0">
                <a:solidFill>
                  <a:srgbClr val="FFFFFF"/>
                </a:solidFill>
                <a:latin typeface="Arial" panose="020B0604020202020204" pitchFamily="34" charset="0"/>
                <a:cs typeface="Arial" panose="020B0604020202020204" pitchFamily="34" charset="0"/>
              </a:rPr>
              <a:t>Borgen</a:t>
            </a:r>
            <a:endParaRPr lang="nb-NO" sz="4400" b="1" dirty="0">
              <a:solidFill>
                <a:srgbClr val="FFFFFF"/>
              </a:solidFill>
              <a:latin typeface="Arial" panose="020B0604020202020204" pitchFamily="34" charset="0"/>
              <a:cs typeface="Arial" panose="020B0604020202020204" pitchFamily="34" charset="0"/>
            </a:endParaRPr>
          </a:p>
        </p:txBody>
      </p:sp>
      <p:sp>
        <p:nvSpPr>
          <p:cNvPr id="3" name="Undertittel 2">
            <a:extLst>
              <a:ext uri="{FF2B5EF4-FFF2-40B4-BE49-F238E27FC236}">
                <a16:creationId xmlns:a16="http://schemas.microsoft.com/office/drawing/2014/main" id="{0BB8A18C-24E5-4AC7-B060-7405C32E2955}"/>
              </a:ext>
            </a:extLst>
          </p:cNvPr>
          <p:cNvSpPr>
            <a:spLocks noGrp="1"/>
          </p:cNvSpPr>
          <p:nvPr>
            <p:ph type="subTitle" idx="1"/>
          </p:nvPr>
        </p:nvSpPr>
        <p:spPr>
          <a:xfrm>
            <a:off x="233172" y="3337482"/>
            <a:ext cx="2267712" cy="1098395"/>
          </a:xfrm>
        </p:spPr>
        <p:txBody>
          <a:bodyPr>
            <a:normAutofit/>
          </a:bodyPr>
          <a:lstStyle/>
          <a:p>
            <a:endParaRPr lang="nb-NO" sz="600" dirty="0">
              <a:solidFill>
                <a:srgbClr val="FFFFFF"/>
              </a:solidFill>
            </a:endParaRPr>
          </a:p>
          <a:p>
            <a:endParaRPr lang="nb-NO" sz="600" dirty="0">
              <a:solidFill>
                <a:srgbClr val="FFFFFF"/>
              </a:solidFill>
            </a:endParaRPr>
          </a:p>
        </p:txBody>
      </p:sp>
      <p:sp>
        <p:nvSpPr>
          <p:cNvPr id="4" name="Plassholder for bunntekst 3">
            <a:extLst>
              <a:ext uri="{FF2B5EF4-FFF2-40B4-BE49-F238E27FC236}">
                <a16:creationId xmlns:a16="http://schemas.microsoft.com/office/drawing/2014/main" id="{A177507A-66DF-458D-AE2B-A069E5EC7F47}"/>
              </a:ext>
            </a:extLst>
          </p:cNvPr>
          <p:cNvSpPr>
            <a:spLocks noGrp="1"/>
          </p:cNvSpPr>
          <p:nvPr>
            <p:ph type="ftr" sz="quarter" idx="11"/>
          </p:nvPr>
        </p:nvSpPr>
        <p:spPr>
          <a:xfrm>
            <a:off x="4038600" y="6356350"/>
            <a:ext cx="4114800" cy="365125"/>
          </a:xfrm>
        </p:spPr>
        <p:txBody>
          <a:bodyPr>
            <a:normAutofit/>
          </a:bodyPr>
          <a:lstStyle/>
          <a:p>
            <a:pPr>
              <a:spcAft>
                <a:spcPts val="600"/>
              </a:spcAft>
            </a:pPr>
            <a:r>
              <a:rPr lang="nb-NO" i="1" dirty="0">
                <a:solidFill>
                  <a:srgbClr val="FFFFFF"/>
                </a:solidFill>
              </a:rPr>
              <a:t>T-2 Prosjekt AS ved kulturminnerådgiver Astrid Opsal</a:t>
            </a:r>
          </a:p>
        </p:txBody>
      </p:sp>
      <p:sp>
        <p:nvSpPr>
          <p:cNvPr id="5" name="Plassholder for lysbildenummer 4">
            <a:extLst>
              <a:ext uri="{FF2B5EF4-FFF2-40B4-BE49-F238E27FC236}">
                <a16:creationId xmlns:a16="http://schemas.microsoft.com/office/drawing/2014/main" id="{780D7214-E267-45DA-8456-7FAFB7C982D6}"/>
              </a:ext>
            </a:extLst>
          </p:cNvPr>
          <p:cNvSpPr>
            <a:spLocks noGrp="1"/>
          </p:cNvSpPr>
          <p:nvPr>
            <p:ph type="sldNum" sz="quarter" idx="12"/>
          </p:nvPr>
        </p:nvSpPr>
        <p:spPr>
          <a:xfrm>
            <a:off x="8610600" y="6356350"/>
            <a:ext cx="2743200" cy="365125"/>
          </a:xfrm>
        </p:spPr>
        <p:txBody>
          <a:bodyPr>
            <a:normAutofit/>
          </a:bodyPr>
          <a:lstStyle/>
          <a:p>
            <a:pPr>
              <a:spcAft>
                <a:spcPts val="600"/>
              </a:spcAft>
            </a:pPr>
            <a:fld id="{8F5FBA7E-4421-4955-BB4D-1F24FFFCEDCF}" type="slidenum">
              <a:rPr lang="nb-NO">
                <a:solidFill>
                  <a:srgbClr val="FFFFFF"/>
                </a:solidFill>
              </a:rPr>
              <a:pPr>
                <a:spcAft>
                  <a:spcPts val="600"/>
                </a:spcAft>
              </a:pPr>
              <a:t>1</a:t>
            </a:fld>
            <a:endParaRPr lang="nb-NO">
              <a:solidFill>
                <a:srgbClr val="FFFFFF"/>
              </a:solidFill>
            </a:endParaRPr>
          </a:p>
        </p:txBody>
      </p:sp>
    </p:spTree>
    <p:extLst>
      <p:ext uri="{BB962C8B-B14F-4D97-AF65-F5344CB8AC3E}">
        <p14:creationId xmlns:p14="http://schemas.microsoft.com/office/powerpoint/2010/main" val="1532775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C5DEFD-D9AD-4428-80C1-B9B7572D7A9A}"/>
              </a:ext>
            </a:extLst>
          </p:cNvPr>
          <p:cNvSpPr>
            <a:spLocks noGrp="1"/>
          </p:cNvSpPr>
          <p:nvPr>
            <p:ph type="title"/>
          </p:nvPr>
        </p:nvSpPr>
        <p:spPr>
          <a:xfrm>
            <a:off x="838200" y="365126"/>
            <a:ext cx="10515600" cy="875846"/>
          </a:xfrm>
        </p:spPr>
        <p:txBody>
          <a:bodyPr>
            <a:normAutofit fontScale="90000"/>
          </a:bodyPr>
          <a:lstStyle/>
          <a:p>
            <a:r>
              <a:rPr lang="nb-NO" sz="2000" dirty="0"/>
              <a:t>Gammelt foto som viser plassen bak huset, med tidligere tilbygg (</a:t>
            </a:r>
            <a:r>
              <a:rPr lang="nb-NO" sz="2000" dirty="0" err="1"/>
              <a:t>ca</a:t>
            </a:r>
            <a:r>
              <a:rPr lang="nb-NO" sz="2000" dirty="0"/>
              <a:t> 1933) og </a:t>
            </a:r>
            <a:r>
              <a:rPr lang="nb-NO" sz="2000" dirty="0" err="1"/>
              <a:t>bl.a</a:t>
            </a:r>
            <a:r>
              <a:rPr lang="nb-NO" sz="2000" dirty="0"/>
              <a:t> nedgang til det som kan ha vært potetkjeller eller vedskjul. Reisverkskledning tyder på det siste? Under dreneringsarbeidene er trappene og stein som lå på plassen delvis gjenfunnet.</a:t>
            </a:r>
          </a:p>
        </p:txBody>
      </p:sp>
      <p:pic>
        <p:nvPicPr>
          <p:cNvPr id="5" name="Plassholder for innhold 4">
            <a:extLst>
              <a:ext uri="{FF2B5EF4-FFF2-40B4-BE49-F238E27FC236}">
                <a16:creationId xmlns:a16="http://schemas.microsoft.com/office/drawing/2014/main" id="{9A7EE3ED-D621-4A54-8417-A3A8A4D773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98913" y="1524000"/>
            <a:ext cx="7424960" cy="5213851"/>
          </a:xfrm>
        </p:spPr>
      </p:pic>
    </p:spTree>
    <p:extLst>
      <p:ext uri="{BB962C8B-B14F-4D97-AF65-F5344CB8AC3E}">
        <p14:creationId xmlns:p14="http://schemas.microsoft.com/office/powerpoint/2010/main" val="144699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1478A8A-410A-4310-9B48-6440F64F8ACF}"/>
              </a:ext>
            </a:extLst>
          </p:cNvPr>
          <p:cNvSpPr>
            <a:spLocks noGrp="1"/>
          </p:cNvSpPr>
          <p:nvPr>
            <p:ph type="title"/>
          </p:nvPr>
        </p:nvSpPr>
        <p:spPr>
          <a:xfrm>
            <a:off x="838200" y="365126"/>
            <a:ext cx="10515600" cy="821418"/>
          </a:xfrm>
        </p:spPr>
        <p:txBody>
          <a:bodyPr>
            <a:normAutofit fontScale="90000"/>
          </a:bodyPr>
          <a:lstStyle/>
          <a:p>
            <a:r>
              <a:rPr lang="nb-NO" sz="2000" dirty="0"/>
              <a:t>Vi velger å rekonstruere trapper og steinsetting, basert på funn og eldre bilder. Tilbygget som vist på forrige bilde ble revet på begynnelsen av 1950-tallet, og erstattet med nytt tilbygg som ble soverom for Engel. </a:t>
            </a:r>
            <a:br>
              <a:rPr lang="nb-NO" sz="2000" dirty="0"/>
            </a:br>
            <a:r>
              <a:rPr lang="nb-NO" sz="2000" dirty="0"/>
              <a:t>Vi får en «blindtrapp», fordi dagens tilbygg er uten dør til kjeller.</a:t>
            </a:r>
          </a:p>
        </p:txBody>
      </p:sp>
      <p:pic>
        <p:nvPicPr>
          <p:cNvPr id="11" name="Plassholder for innhold 10" descr="Et bilde som inneholder gammel, stein, skitten&#10;&#10;Automatisk generert beskrivelse">
            <a:extLst>
              <a:ext uri="{FF2B5EF4-FFF2-40B4-BE49-F238E27FC236}">
                <a16:creationId xmlns:a16="http://schemas.microsoft.com/office/drawing/2014/main" id="{0EC662FB-C6E8-4D0B-9A5F-16E3A242B0F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212356" y="1797645"/>
            <a:ext cx="5006749" cy="3755061"/>
          </a:xfrm>
        </p:spPr>
      </p:pic>
      <p:pic>
        <p:nvPicPr>
          <p:cNvPr id="3" name="Plassholder for innhold 2" descr="Et bilde som inneholder bygning, utendørs, stein&#10;&#10;Automatisk generert beskrivelse">
            <a:extLst>
              <a:ext uri="{FF2B5EF4-FFF2-40B4-BE49-F238E27FC236}">
                <a16:creationId xmlns:a16="http://schemas.microsoft.com/office/drawing/2014/main" id="{69705EA6-5ABB-4BCA-B29E-782D385A00B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1193232"/>
            <a:ext cx="6694716" cy="5021038"/>
          </a:xfrm>
        </p:spPr>
      </p:pic>
    </p:spTree>
    <p:extLst>
      <p:ext uri="{BB962C8B-B14F-4D97-AF65-F5344CB8AC3E}">
        <p14:creationId xmlns:p14="http://schemas.microsoft.com/office/powerpoint/2010/main" val="13351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DB7D458-59BF-4335-BB94-91D5B6A09C96}"/>
              </a:ext>
            </a:extLst>
          </p:cNvPr>
          <p:cNvSpPr>
            <a:spLocks noGrp="1"/>
          </p:cNvSpPr>
          <p:nvPr>
            <p:ph type="title"/>
          </p:nvPr>
        </p:nvSpPr>
        <p:spPr>
          <a:xfrm>
            <a:off x="838200" y="365125"/>
            <a:ext cx="10515600" cy="2100169"/>
          </a:xfrm>
        </p:spPr>
        <p:txBody>
          <a:bodyPr>
            <a:normAutofit/>
          </a:bodyPr>
          <a:lstStyle/>
          <a:p>
            <a:r>
              <a:rPr lang="nb-NO" sz="2000" dirty="0"/>
              <a:t>Videre arbeider i Borgen vil i hovedsak omfatte restaurering av tak, vinduer og dører. </a:t>
            </a:r>
            <a:br>
              <a:rPr lang="nb-NO" sz="2000" dirty="0"/>
            </a:br>
            <a:br>
              <a:rPr lang="nb-NO" sz="2000" dirty="0"/>
            </a:br>
            <a:r>
              <a:rPr lang="nb-NO" sz="2000" dirty="0"/>
              <a:t>Vi ser det også som påkrevet å finne en løsning for avrenning fra «terrasse»-taket på bygningens nordside. Manglende renne og nedløp her har ført til uheldig utvasking av grunnmur i årenes løp. Fotoet er fra før 1950. </a:t>
            </a:r>
            <a:br>
              <a:rPr lang="nb-NO" sz="2000" dirty="0"/>
            </a:br>
            <a:br>
              <a:rPr lang="nb-NO" sz="2000" dirty="0"/>
            </a:br>
            <a:r>
              <a:rPr lang="nb-NO" sz="2000" dirty="0"/>
              <a:t>Det er laget et nytt brann-notat for tunet. Alarmanlegg oppgraderes i samtlige bygninger.</a:t>
            </a:r>
          </a:p>
        </p:txBody>
      </p:sp>
      <p:pic>
        <p:nvPicPr>
          <p:cNvPr id="6" name="Plassholder for innhold 5" descr="Et bilde som inneholder tekst, bygning, utendørs, hus&#10;&#10;Automatisk generert beskrivelse">
            <a:extLst>
              <a:ext uri="{FF2B5EF4-FFF2-40B4-BE49-F238E27FC236}">
                <a16:creationId xmlns:a16="http://schemas.microsoft.com/office/drawing/2014/main" id="{D14392C1-59E1-436F-8AC3-F82861975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516" y="2465294"/>
            <a:ext cx="5696266" cy="4027581"/>
          </a:xfrm>
        </p:spPr>
      </p:pic>
    </p:spTree>
    <p:extLst>
      <p:ext uri="{BB962C8B-B14F-4D97-AF65-F5344CB8AC3E}">
        <p14:creationId xmlns:p14="http://schemas.microsoft.com/office/powerpoint/2010/main" val="100636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B6917B-9F08-4463-97DF-411D7C6C07A6}"/>
              </a:ext>
            </a:extLst>
          </p:cNvPr>
          <p:cNvSpPr>
            <a:spLocks noGrp="1"/>
          </p:cNvSpPr>
          <p:nvPr>
            <p:ph type="title"/>
          </p:nvPr>
        </p:nvSpPr>
        <p:spPr/>
        <p:txBody>
          <a:bodyPr/>
          <a:lstStyle/>
          <a:p>
            <a:r>
              <a:rPr lang="nb-NO" dirty="0"/>
              <a:t>Borgen</a:t>
            </a:r>
          </a:p>
        </p:txBody>
      </p:sp>
      <p:sp>
        <p:nvSpPr>
          <p:cNvPr id="3" name="Plassholder for innhold 2">
            <a:extLst>
              <a:ext uri="{FF2B5EF4-FFF2-40B4-BE49-F238E27FC236}">
                <a16:creationId xmlns:a16="http://schemas.microsoft.com/office/drawing/2014/main" id="{2953CD97-538E-46E4-B0CD-E58298FFCBEA}"/>
              </a:ext>
            </a:extLst>
          </p:cNvPr>
          <p:cNvSpPr>
            <a:spLocks noGrp="1"/>
          </p:cNvSpPr>
          <p:nvPr>
            <p:ph idx="1"/>
          </p:nvPr>
        </p:nvSpPr>
        <p:spPr/>
        <p:txBody>
          <a:bodyPr>
            <a:normAutofit fontScale="92500" lnSpcReduction="10000"/>
          </a:bodyPr>
          <a:lstStyle/>
          <a:p>
            <a:pPr marL="0" indent="0">
              <a:buNone/>
            </a:pPr>
            <a:r>
              <a:rPr lang="nb-NO" dirty="0"/>
              <a:t>Vi viser til presentasjon fra januar 2021. Vi velger å gjenta bakgrunnsinformasjonen fra den gang – supplert med oppdatering - slik at det gir en samlet dokumentasjon for denne bygningen.</a:t>
            </a:r>
          </a:p>
          <a:p>
            <a:pPr marL="0" indent="0">
              <a:buNone/>
            </a:pPr>
            <a:r>
              <a:rPr lang="nb-NO" dirty="0"/>
              <a:t>Borgen var Astrups betegnelse på bygningen, men den kalles også bare hovedbygningen.</a:t>
            </a:r>
          </a:p>
          <a:p>
            <a:pPr marL="0" indent="0">
              <a:buNone/>
            </a:pPr>
            <a:endParaRPr lang="nb-NO" dirty="0"/>
          </a:p>
          <a:p>
            <a:pPr marL="0" indent="0">
              <a:buNone/>
            </a:pPr>
            <a:r>
              <a:rPr lang="nb-NO" sz="1400" dirty="0">
                <a:latin typeface="Arial" panose="020B0604020202020204" pitchFamily="34" charset="0"/>
                <a:cs typeface="Arial" panose="020B0604020202020204" pitchFamily="34" charset="0"/>
              </a:rPr>
              <a:t>Aktører:</a:t>
            </a:r>
          </a:p>
          <a:p>
            <a:pPr marL="0" indent="0">
              <a:lnSpc>
                <a:spcPct val="120000"/>
              </a:lnSpc>
              <a:buNone/>
            </a:pPr>
            <a:r>
              <a:rPr lang="nb-NO" sz="1400" dirty="0">
                <a:latin typeface="Arial" panose="020B0604020202020204" pitchFamily="34" charset="0"/>
                <a:cs typeface="Arial" panose="020B0604020202020204" pitchFamily="34" charset="0"/>
              </a:rPr>
              <a:t>Prosjektet finansieres av Sparebankstiftelsen DNB, i samarbeid med eieren Sunnfjord kommune. </a:t>
            </a:r>
          </a:p>
          <a:p>
            <a:pPr marL="0" indent="0">
              <a:lnSpc>
                <a:spcPct val="120000"/>
              </a:lnSpc>
              <a:buNone/>
            </a:pPr>
            <a:r>
              <a:rPr lang="nb-NO" sz="1400" dirty="0">
                <a:latin typeface="Arial" panose="020B0604020202020204" pitchFamily="34" charset="0"/>
                <a:cs typeface="Arial" panose="020B0604020202020204" pitchFamily="34" charset="0"/>
              </a:rPr>
              <a:t>Arbeidene ledes og prosjekteres av T-2 Prosjekt AS, Arkadia Landskap og </a:t>
            </a:r>
            <a:br>
              <a:rPr lang="nb-NO" sz="1050" dirty="0"/>
            </a:br>
            <a:r>
              <a:rPr lang="nb-NO" sz="1400" b="0" i="0" dirty="0">
                <a:solidFill>
                  <a:srgbClr val="222222"/>
                </a:solidFill>
                <a:effectLst/>
                <a:latin typeface="Arial" panose="020B0604020202020204" pitchFamily="34" charset="0"/>
              </a:rPr>
              <a:t>Arkitektkontoret Schjelderup &amp; Gram AS</a:t>
            </a:r>
            <a:endParaRPr lang="nb-NO" sz="1400" b="0" i="0" dirty="0">
              <a:solidFill>
                <a:srgbClr val="222222"/>
              </a:solidFill>
              <a:effectLst/>
              <a:latin typeface="Arial" panose="020B0604020202020204" pitchFamily="34" charset="0"/>
              <a:cs typeface="Arial" panose="020B0604020202020204" pitchFamily="34" charset="0"/>
            </a:endParaRPr>
          </a:p>
          <a:p>
            <a:pPr marL="0" indent="0">
              <a:lnSpc>
                <a:spcPct val="120000"/>
              </a:lnSpc>
              <a:buNone/>
            </a:pPr>
            <a:r>
              <a:rPr lang="nb-NO" sz="1400" dirty="0">
                <a:latin typeface="Arial" panose="020B0604020202020204" pitchFamily="34" charset="0"/>
                <a:cs typeface="Arial" panose="020B0604020202020204" pitchFamily="34" charset="0"/>
              </a:rPr>
              <a:t>Utførende: </a:t>
            </a:r>
            <a:r>
              <a:rPr lang="nb-NO" sz="1400" dirty="0" err="1">
                <a:latin typeface="Arial" panose="020B0604020202020204" pitchFamily="34" charset="0"/>
                <a:cs typeface="Arial" panose="020B0604020202020204" pitchFamily="34" charset="0"/>
              </a:rPr>
              <a:t>Bilelaget</a:t>
            </a:r>
            <a:r>
              <a:rPr lang="nb-NO" sz="1400" dirty="0">
                <a:latin typeface="Arial" panose="020B0604020202020204" pitchFamily="34" charset="0"/>
                <a:cs typeface="Arial" panose="020B0604020202020204" pitchFamily="34" charset="0"/>
              </a:rPr>
              <a:t> AS og Jan Erik Sandal Anleggsgartner AS</a:t>
            </a:r>
          </a:p>
          <a:p>
            <a:pPr marL="0" indent="0">
              <a:lnSpc>
                <a:spcPct val="120000"/>
              </a:lnSpc>
              <a:buNone/>
            </a:pPr>
            <a:r>
              <a:rPr lang="nb-NO" sz="1400" dirty="0">
                <a:latin typeface="Arial" panose="020B0604020202020204" pitchFamily="34" charset="0"/>
                <a:cs typeface="Arial" panose="020B0604020202020204" pitchFamily="34" charset="0"/>
              </a:rPr>
              <a:t>Sunnfjord museum, Astrup-familien og KODE Bergen er viktige samarbeidspartnere og informanter.</a:t>
            </a:r>
          </a:p>
          <a:p>
            <a:endParaRPr lang="nb-NO" dirty="0"/>
          </a:p>
        </p:txBody>
      </p:sp>
    </p:spTree>
    <p:extLst>
      <p:ext uri="{BB962C8B-B14F-4D97-AF65-F5344CB8AC3E}">
        <p14:creationId xmlns:p14="http://schemas.microsoft.com/office/powerpoint/2010/main" val="176018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og, gress, skog, tre&#10;&#10;Automatisk generert beskrivelse">
            <a:extLst>
              <a:ext uri="{FF2B5EF4-FFF2-40B4-BE49-F238E27FC236}">
                <a16:creationId xmlns:a16="http://schemas.microsoft.com/office/drawing/2014/main" id="{FEEB605B-33C4-4769-9573-17A5011513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2" name="Rektangel 1">
            <a:extLst>
              <a:ext uri="{FF2B5EF4-FFF2-40B4-BE49-F238E27FC236}">
                <a16:creationId xmlns:a16="http://schemas.microsoft.com/office/drawing/2014/main" id="{F2690899-B2FB-4C4F-84DF-79A9C4D82F0B}"/>
              </a:ext>
            </a:extLst>
          </p:cNvPr>
          <p:cNvSpPr/>
          <p:nvPr/>
        </p:nvSpPr>
        <p:spPr>
          <a:xfrm>
            <a:off x="2011680" y="2167128"/>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Borgen</a:t>
            </a:r>
          </a:p>
        </p:txBody>
      </p:sp>
      <p:sp>
        <p:nvSpPr>
          <p:cNvPr id="4" name="Rektangel 3">
            <a:extLst>
              <a:ext uri="{FF2B5EF4-FFF2-40B4-BE49-F238E27FC236}">
                <a16:creationId xmlns:a16="http://schemas.microsoft.com/office/drawing/2014/main" id="{B2639D14-A971-4A84-8DD9-F90A79AB717E}"/>
              </a:ext>
            </a:extLst>
          </p:cNvPr>
          <p:cNvSpPr/>
          <p:nvPr/>
        </p:nvSpPr>
        <p:spPr>
          <a:xfrm>
            <a:off x="5638800" y="60960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Galleriet</a:t>
            </a:r>
          </a:p>
        </p:txBody>
      </p:sp>
      <p:sp>
        <p:nvSpPr>
          <p:cNvPr id="6" name="Rektangel 5">
            <a:extLst>
              <a:ext uri="{FF2B5EF4-FFF2-40B4-BE49-F238E27FC236}">
                <a16:creationId xmlns:a16="http://schemas.microsoft.com/office/drawing/2014/main" id="{7ED1F323-08FB-48CD-B18F-C34A4FC8E05A}"/>
              </a:ext>
            </a:extLst>
          </p:cNvPr>
          <p:cNvSpPr/>
          <p:nvPr/>
        </p:nvSpPr>
        <p:spPr>
          <a:xfrm>
            <a:off x="9375648" y="448818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noProof="1">
                <a:solidFill>
                  <a:schemeClr val="tx1"/>
                </a:solidFill>
              </a:rPr>
              <a:t>Bestastova</a:t>
            </a:r>
          </a:p>
        </p:txBody>
      </p:sp>
      <p:sp>
        <p:nvSpPr>
          <p:cNvPr id="7" name="Rektangel 6">
            <a:extLst>
              <a:ext uri="{FF2B5EF4-FFF2-40B4-BE49-F238E27FC236}">
                <a16:creationId xmlns:a16="http://schemas.microsoft.com/office/drawing/2014/main" id="{D7EDE409-B135-44B3-A312-5C2B8672B9C2}"/>
              </a:ext>
            </a:extLst>
          </p:cNvPr>
          <p:cNvSpPr/>
          <p:nvPr/>
        </p:nvSpPr>
        <p:spPr>
          <a:xfrm>
            <a:off x="5419344" y="4488180"/>
            <a:ext cx="1456944"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Kjøkkenstova</a:t>
            </a:r>
          </a:p>
        </p:txBody>
      </p:sp>
      <p:sp>
        <p:nvSpPr>
          <p:cNvPr id="8" name="Rektangel 7">
            <a:extLst>
              <a:ext uri="{FF2B5EF4-FFF2-40B4-BE49-F238E27FC236}">
                <a16:creationId xmlns:a16="http://schemas.microsoft.com/office/drawing/2014/main" id="{36180694-9277-431B-AF4C-E30C1FABD675}"/>
              </a:ext>
            </a:extLst>
          </p:cNvPr>
          <p:cNvSpPr/>
          <p:nvPr/>
        </p:nvSpPr>
        <p:spPr>
          <a:xfrm>
            <a:off x="3810762" y="448818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Gamlestova</a:t>
            </a:r>
          </a:p>
        </p:txBody>
      </p:sp>
    </p:spTree>
    <p:extLst>
      <p:ext uri="{BB962C8B-B14F-4D97-AF65-F5344CB8AC3E}">
        <p14:creationId xmlns:p14="http://schemas.microsoft.com/office/powerpoint/2010/main" val="29027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26BD1-5E63-492E-A3FF-421B30C819E9}"/>
              </a:ext>
            </a:extLst>
          </p:cNvPr>
          <p:cNvSpPr>
            <a:spLocks noGrp="1"/>
          </p:cNvSpPr>
          <p:nvPr>
            <p:ph type="title"/>
          </p:nvPr>
        </p:nvSpPr>
        <p:spPr>
          <a:xfrm>
            <a:off x="939801" y="255397"/>
            <a:ext cx="10032999" cy="1792859"/>
          </a:xfrm>
        </p:spPr>
        <p:txBody>
          <a:bodyPr>
            <a:normAutofit fontScale="90000"/>
          </a:bodyPr>
          <a:lstStyle/>
          <a:p>
            <a:br>
              <a:rPr lang="nb-NO" b="1"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Borgen</a:t>
            </a:r>
            <a:br>
              <a:rPr lang="nb-NO"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Kjelleren ble isolert og innredet på1980-tallet. Svært liten antikvarisk interesse.</a:t>
            </a:r>
            <a:br>
              <a:rPr lang="nb-NO" sz="2400" dirty="0">
                <a:latin typeface="Arial" panose="020B0604020202020204" pitchFamily="34" charset="0"/>
                <a:cs typeface="Arial" panose="020B0604020202020204" pitchFamily="34" charset="0"/>
              </a:rPr>
            </a:br>
            <a:r>
              <a:rPr lang="nb-NO" sz="2400" b="0" dirty="0">
                <a:latin typeface="Arial" panose="020B0604020202020204" pitchFamily="34" charset="0"/>
                <a:cs typeface="Arial" panose="020B0604020202020204" pitchFamily="34" charset="0"/>
              </a:rPr>
              <a:t>Det luktet mistenkelig</a:t>
            </a:r>
            <a:r>
              <a:rPr lang="nb-NO" sz="2400" b="0" dirty="0"/>
              <a:t> </a:t>
            </a:r>
            <a:r>
              <a:rPr lang="nb-NO" sz="2400" b="0" dirty="0">
                <a:latin typeface="Arial" panose="020B0604020202020204" pitchFamily="34" charset="0"/>
                <a:cs typeface="Arial" panose="020B0604020202020204" pitchFamily="34" charset="0"/>
              </a:rPr>
              <a:t>i en bod… </a:t>
            </a:r>
            <a:br>
              <a:rPr lang="nb-NO" sz="2400" b="0" dirty="0">
                <a:latin typeface="Arial" panose="020B0604020202020204" pitchFamily="34" charset="0"/>
                <a:cs typeface="Arial" panose="020B0604020202020204" pitchFamily="34" charset="0"/>
              </a:rPr>
            </a:br>
            <a:r>
              <a:rPr lang="nb-NO" sz="2400" b="0" dirty="0">
                <a:latin typeface="Arial" panose="020B0604020202020204" pitchFamily="34" charset="0"/>
                <a:cs typeface="Arial" panose="020B0604020202020204" pitchFamily="34" charset="0"/>
              </a:rPr>
              <a:t>Analyser utført av </a:t>
            </a:r>
            <a:r>
              <a:rPr lang="nb-NO" sz="2400" b="0" dirty="0" err="1">
                <a:latin typeface="Arial" panose="020B0604020202020204" pitchFamily="34" charset="0"/>
                <a:cs typeface="Arial" panose="020B0604020202020204" pitchFamily="34" charset="0"/>
              </a:rPr>
              <a:t>Mycoteam</a:t>
            </a:r>
            <a:r>
              <a:rPr lang="nb-NO" sz="2400" b="0" dirty="0">
                <a:latin typeface="Arial" panose="020B0604020202020204" pitchFamily="34" charset="0"/>
                <a:cs typeface="Arial" panose="020B0604020202020204" pitchFamily="34" charset="0"/>
              </a:rPr>
              <a:t> viste stort angrep av bla. muggsopp. Denne ble fjernet våren 2020.</a:t>
            </a:r>
            <a:br>
              <a:rPr lang="nb-NO" sz="2400" b="0" dirty="0">
                <a:latin typeface="Arial" panose="020B0604020202020204" pitchFamily="34" charset="0"/>
                <a:cs typeface="Arial" panose="020B0604020202020204" pitchFamily="34" charset="0"/>
              </a:rPr>
            </a:br>
            <a:br>
              <a:rPr lang="nb-NO" sz="2400" b="0" dirty="0">
                <a:latin typeface="Arial" panose="020B0604020202020204" pitchFamily="34" charset="0"/>
                <a:cs typeface="Arial" panose="020B0604020202020204" pitchFamily="34" charset="0"/>
              </a:rPr>
            </a:br>
            <a:br>
              <a:rPr lang="nb-NO" sz="2400" b="0" dirty="0"/>
            </a:br>
            <a:endParaRPr lang="nb-NO" sz="2400" dirty="0">
              <a:latin typeface="Arial" panose="020B0604020202020204" pitchFamily="34" charset="0"/>
              <a:cs typeface="Arial" panose="020B0604020202020204" pitchFamily="34" charset="0"/>
            </a:endParaRPr>
          </a:p>
        </p:txBody>
      </p:sp>
      <p:pic>
        <p:nvPicPr>
          <p:cNvPr id="8" name="Plassholder for innhold 7" descr="Et bilde som inneholder innendørs, foto, bygning, tre&#10;&#10;Automatisk generert beskrivelse">
            <a:extLst>
              <a:ext uri="{FF2B5EF4-FFF2-40B4-BE49-F238E27FC236}">
                <a16:creationId xmlns:a16="http://schemas.microsoft.com/office/drawing/2014/main" id="{A073D8A4-5F30-4068-AADF-2DFCCD79729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376038" y="2965649"/>
            <a:ext cx="3684587" cy="2763440"/>
          </a:xfrm>
        </p:spPr>
      </p:pic>
      <p:pic>
        <p:nvPicPr>
          <p:cNvPr id="10" name="Plassholder for innhold 9" descr="Et bilde som inneholder innendørs, sitter, bygning, gammel&#10;&#10;Automatisk generert beskrivelse">
            <a:extLst>
              <a:ext uri="{FF2B5EF4-FFF2-40B4-BE49-F238E27FC236}">
                <a16:creationId xmlns:a16="http://schemas.microsoft.com/office/drawing/2014/main" id="{879890D8-25BB-4729-AF12-A77B92C28603}"/>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rot="5400000">
            <a:off x="3634412" y="2965649"/>
            <a:ext cx="3684588" cy="2763441"/>
          </a:xfrm>
        </p:spPr>
      </p:pic>
      <p:pic>
        <p:nvPicPr>
          <p:cNvPr id="12" name="Bilde 11" descr="Et bilde som inneholder innendørs, bygning, bord, sitter&#10;&#10;Automatisk generert beskrivelse">
            <a:extLst>
              <a:ext uri="{FF2B5EF4-FFF2-40B4-BE49-F238E27FC236}">
                <a16:creationId xmlns:a16="http://schemas.microsoft.com/office/drawing/2014/main" id="{AEF18319-C944-4EA6-932B-43293DA301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892789" y="2965650"/>
            <a:ext cx="3684589" cy="2763442"/>
          </a:xfrm>
          <a:prstGeom prst="rect">
            <a:avLst/>
          </a:prstGeom>
        </p:spPr>
      </p:pic>
    </p:spTree>
    <p:extLst>
      <p:ext uri="{BB962C8B-B14F-4D97-AF65-F5344CB8AC3E}">
        <p14:creationId xmlns:p14="http://schemas.microsoft.com/office/powerpoint/2010/main" val="325468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1689C324-9356-4FBF-A8F4-0B929B0482FF}"/>
              </a:ext>
            </a:extLst>
          </p:cNvPr>
          <p:cNvSpPr>
            <a:spLocks noGrp="1"/>
          </p:cNvSpPr>
          <p:nvPr>
            <p:ph type="title"/>
          </p:nvPr>
        </p:nvSpPr>
        <p:spPr>
          <a:xfrm>
            <a:off x="109137" y="365125"/>
            <a:ext cx="11822668" cy="1325563"/>
          </a:xfrm>
        </p:spPr>
        <p:txBody>
          <a:bodyPr>
            <a:normAutofit/>
          </a:bodyPr>
          <a:lstStyle/>
          <a:p>
            <a:r>
              <a:rPr lang="nb-NO" sz="2000" dirty="0">
                <a:latin typeface="Arial" panose="020B0604020202020204" pitchFamily="34" charset="0"/>
                <a:cs typeface="Arial" panose="020B0604020202020204" pitchFamily="34" charset="0"/>
              </a:rPr>
              <a:t>Fuktproblemene skyldes fuktinnsig fra bakenforliggende terreng, samt tette sjikt i oppbygd vegg som ikke transporterte ut fukt.</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Dreneringstiltak ble igangsatt, og kjelleren fikk tørke opp. Nye overflater blir diffusjonsåpne.</a:t>
            </a:r>
          </a:p>
        </p:txBody>
      </p:sp>
      <p:pic>
        <p:nvPicPr>
          <p:cNvPr id="10" name="Plassholder for innhold 9" descr="Et bilde som inneholder person, bygning, tre, mann&#10;&#10;Automatisk generert beskrivelse">
            <a:extLst>
              <a:ext uri="{FF2B5EF4-FFF2-40B4-BE49-F238E27FC236}">
                <a16:creationId xmlns:a16="http://schemas.microsoft.com/office/drawing/2014/main" id="{B6B3C1EC-AED5-4F9C-A200-10F24BBC9C1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137" y="1925986"/>
            <a:ext cx="5801784" cy="4351338"/>
          </a:xfrm>
        </p:spPr>
      </p:pic>
      <p:pic>
        <p:nvPicPr>
          <p:cNvPr id="12" name="Bilde 11" descr="Et bilde som inneholder bygning, stein, murstein, sitter&#10;&#10;Automatisk generert beskrivelse">
            <a:extLst>
              <a:ext uri="{FF2B5EF4-FFF2-40B4-BE49-F238E27FC236}">
                <a16:creationId xmlns:a16="http://schemas.microsoft.com/office/drawing/2014/main" id="{7C0407C5-B43A-4783-A5C6-1455E1B65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2299" y="1919404"/>
            <a:ext cx="5929506" cy="4447130"/>
          </a:xfrm>
          <a:prstGeom prst="rect">
            <a:avLst/>
          </a:prstGeom>
        </p:spPr>
      </p:pic>
    </p:spTree>
    <p:extLst>
      <p:ext uri="{BB962C8B-B14F-4D97-AF65-F5344CB8AC3E}">
        <p14:creationId xmlns:p14="http://schemas.microsoft.com/office/powerpoint/2010/main" val="368571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EBFFCA-7496-4EFB-AA82-3A3916F063C1}"/>
              </a:ext>
            </a:extLst>
          </p:cNvPr>
          <p:cNvSpPr>
            <a:spLocks noGrp="1"/>
          </p:cNvSpPr>
          <p:nvPr>
            <p:ph type="title"/>
          </p:nvPr>
        </p:nvSpPr>
        <p:spPr>
          <a:xfrm>
            <a:off x="444661" y="645176"/>
            <a:ext cx="11086273" cy="1325563"/>
          </a:xfrm>
        </p:spPr>
        <p:txBody>
          <a:bodyPr>
            <a:normAutofit/>
          </a:bodyPr>
          <a:lstStyle/>
          <a:p>
            <a:r>
              <a:rPr lang="nb-NO" sz="2800" dirty="0"/>
              <a:t>Foto fra underetasjen før rivningsarbeidene ble påbegynt desember 2020</a:t>
            </a:r>
          </a:p>
        </p:txBody>
      </p:sp>
      <p:pic>
        <p:nvPicPr>
          <p:cNvPr id="5" name="Plassholder for innhold 4" descr="Et bilde som inneholder tekst, innendørs, gul&#10;&#10;Automatisk generert beskrivelse">
            <a:extLst>
              <a:ext uri="{FF2B5EF4-FFF2-40B4-BE49-F238E27FC236}">
                <a16:creationId xmlns:a16="http://schemas.microsoft.com/office/drawing/2014/main" id="{01635C0D-DA53-174D-A02A-66BCC11FBF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590266" y="2559683"/>
            <a:ext cx="3150710" cy="2363032"/>
          </a:xfrm>
        </p:spPr>
      </p:pic>
      <p:pic>
        <p:nvPicPr>
          <p:cNvPr id="7" name="Bilde 6" descr="Et bilde som inneholder innendørs, tak, gulv, vegg&#10;&#10;Automatisk generert beskrivelse">
            <a:extLst>
              <a:ext uri="{FF2B5EF4-FFF2-40B4-BE49-F238E27FC236}">
                <a16:creationId xmlns:a16="http://schemas.microsoft.com/office/drawing/2014/main" id="{F78A692C-C11A-F946-88B7-35341DC0E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259" y="2178577"/>
            <a:ext cx="4166992" cy="3125244"/>
          </a:xfrm>
          <a:prstGeom prst="rect">
            <a:avLst/>
          </a:prstGeom>
        </p:spPr>
      </p:pic>
      <p:pic>
        <p:nvPicPr>
          <p:cNvPr id="9" name="Bilde 8" descr="Et bilde som inneholder gulv, innendørs, tak, rom&#10;&#10;Automatisk generert beskrivelse">
            <a:extLst>
              <a:ext uri="{FF2B5EF4-FFF2-40B4-BE49-F238E27FC236}">
                <a16:creationId xmlns:a16="http://schemas.microsoft.com/office/drawing/2014/main" id="{7794EFEC-6A40-FD42-88B5-010F8ECE0F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6991" y="2165844"/>
            <a:ext cx="4183969" cy="3137977"/>
          </a:xfrm>
          <a:prstGeom prst="rect">
            <a:avLst/>
          </a:prstGeom>
        </p:spPr>
      </p:pic>
      <p:sp>
        <p:nvSpPr>
          <p:cNvPr id="10" name="Rektangel 9">
            <a:extLst>
              <a:ext uri="{FF2B5EF4-FFF2-40B4-BE49-F238E27FC236}">
                <a16:creationId xmlns:a16="http://schemas.microsoft.com/office/drawing/2014/main" id="{6A571F3E-7077-D446-BD4E-1BA6B62CEB41}"/>
              </a:ext>
            </a:extLst>
          </p:cNvPr>
          <p:cNvSpPr/>
          <p:nvPr/>
        </p:nvSpPr>
        <p:spPr>
          <a:xfrm>
            <a:off x="444661" y="5316554"/>
            <a:ext cx="417102" cy="246221"/>
          </a:xfrm>
          <a:prstGeom prst="rect">
            <a:avLst/>
          </a:prstGeom>
        </p:spPr>
        <p:txBody>
          <a:bodyPr wrap="none">
            <a:spAutoFit/>
          </a:bodyPr>
          <a:lstStyle/>
          <a:p>
            <a:r>
              <a:rPr lang="nb-NO" sz="1000" dirty="0"/>
              <a:t>Café</a:t>
            </a:r>
          </a:p>
        </p:txBody>
      </p:sp>
      <p:sp>
        <p:nvSpPr>
          <p:cNvPr id="11" name="Rektangel 10">
            <a:extLst>
              <a:ext uri="{FF2B5EF4-FFF2-40B4-BE49-F238E27FC236}">
                <a16:creationId xmlns:a16="http://schemas.microsoft.com/office/drawing/2014/main" id="{3953B7C8-8685-834F-A0A1-BC1FB5253E18}"/>
              </a:ext>
            </a:extLst>
          </p:cNvPr>
          <p:cNvSpPr/>
          <p:nvPr/>
        </p:nvSpPr>
        <p:spPr>
          <a:xfrm>
            <a:off x="4908318" y="5316554"/>
            <a:ext cx="596638" cy="246221"/>
          </a:xfrm>
          <a:prstGeom prst="rect">
            <a:avLst/>
          </a:prstGeom>
        </p:spPr>
        <p:txBody>
          <a:bodyPr wrap="none">
            <a:spAutoFit/>
          </a:bodyPr>
          <a:lstStyle/>
          <a:p>
            <a:r>
              <a:rPr lang="nb-NO" sz="1000" dirty="0"/>
              <a:t>Kjøkken</a:t>
            </a:r>
          </a:p>
        </p:txBody>
      </p:sp>
      <p:sp>
        <p:nvSpPr>
          <p:cNvPr id="12" name="Rektangel 11">
            <a:extLst>
              <a:ext uri="{FF2B5EF4-FFF2-40B4-BE49-F238E27FC236}">
                <a16:creationId xmlns:a16="http://schemas.microsoft.com/office/drawing/2014/main" id="{81EEEDAF-EBED-8948-98A4-A284DC73529A}"/>
              </a:ext>
            </a:extLst>
          </p:cNvPr>
          <p:cNvSpPr/>
          <p:nvPr/>
        </p:nvSpPr>
        <p:spPr>
          <a:xfrm>
            <a:off x="7551415" y="5303821"/>
            <a:ext cx="1462260" cy="246221"/>
          </a:xfrm>
          <a:prstGeom prst="rect">
            <a:avLst/>
          </a:prstGeom>
        </p:spPr>
        <p:txBody>
          <a:bodyPr wrap="none">
            <a:spAutoFit/>
          </a:bodyPr>
          <a:lstStyle/>
          <a:p>
            <a:r>
              <a:rPr lang="nb-NO" sz="1000" dirty="0"/>
              <a:t>Salg bøker/ kunstartikler</a:t>
            </a:r>
          </a:p>
        </p:txBody>
      </p:sp>
    </p:spTree>
    <p:extLst>
      <p:ext uri="{BB962C8B-B14F-4D97-AF65-F5344CB8AC3E}">
        <p14:creationId xmlns:p14="http://schemas.microsoft.com/office/powerpoint/2010/main" val="9366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F2FB3A-BCD5-42FD-A44A-F25B34D92A3A}"/>
              </a:ext>
            </a:extLst>
          </p:cNvPr>
          <p:cNvSpPr>
            <a:spLocks noGrp="1"/>
          </p:cNvSpPr>
          <p:nvPr>
            <p:ph type="title" idx="4294967295"/>
          </p:nvPr>
        </p:nvSpPr>
        <p:spPr>
          <a:xfrm>
            <a:off x="0" y="365125"/>
            <a:ext cx="10515600" cy="1325563"/>
          </a:xfrm>
        </p:spPr>
        <p:txBody>
          <a:bodyPr>
            <a:normAutofit/>
          </a:bodyPr>
          <a:lstStyle/>
          <a:p>
            <a:r>
              <a:rPr lang="nb-NO" sz="2000" dirty="0"/>
              <a:t>Ny planløsning i kjelleren. </a:t>
            </a:r>
            <a:br>
              <a:rPr lang="nb-NO" sz="2000" dirty="0"/>
            </a:br>
            <a:r>
              <a:rPr lang="nb-NO" sz="2000" dirty="0"/>
              <a:t>Kjøkkenet flyttes, noe som gir dagslys og bedre oversikt over de som kommer og går.</a:t>
            </a:r>
          </a:p>
        </p:txBody>
      </p:sp>
      <p:pic>
        <p:nvPicPr>
          <p:cNvPr id="4" name="Bilde 3">
            <a:extLst>
              <a:ext uri="{FF2B5EF4-FFF2-40B4-BE49-F238E27FC236}">
                <a16:creationId xmlns:a16="http://schemas.microsoft.com/office/drawing/2014/main" id="{B95E11FC-5203-E44C-8906-2D6AA0959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044" y="1027906"/>
            <a:ext cx="7825132" cy="5532125"/>
          </a:xfrm>
          <a:prstGeom prst="rect">
            <a:avLst/>
          </a:prstGeom>
        </p:spPr>
      </p:pic>
    </p:spTree>
    <p:extLst>
      <p:ext uri="{BB962C8B-B14F-4D97-AF65-F5344CB8AC3E}">
        <p14:creationId xmlns:p14="http://schemas.microsoft.com/office/powerpoint/2010/main" val="378520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9C51ED8-8FC4-4FD6-BB94-E2D946386B64}"/>
              </a:ext>
            </a:extLst>
          </p:cNvPr>
          <p:cNvSpPr>
            <a:spLocks noGrp="1"/>
          </p:cNvSpPr>
          <p:nvPr>
            <p:ph type="title"/>
          </p:nvPr>
        </p:nvSpPr>
        <p:spPr/>
        <p:txBody>
          <a:bodyPr>
            <a:normAutofit fontScale="90000"/>
          </a:bodyPr>
          <a:lstStyle/>
          <a:p>
            <a:r>
              <a:rPr lang="nb-NO" sz="2400" dirty="0"/>
              <a:t>Kjellerhimling isoleres med Hunton </a:t>
            </a:r>
            <a:r>
              <a:rPr lang="nb-NO" sz="2400" dirty="0" err="1"/>
              <a:t>trefiberisolasjon</a:t>
            </a:r>
            <a:r>
              <a:rPr lang="nb-NO" sz="2400" dirty="0"/>
              <a:t>. Det blir laget en luke i ny himling for å kunne vise noe av originalhimlingen. Jerndrager beholdes synlig.</a:t>
            </a:r>
            <a:br>
              <a:rPr lang="nb-NO" sz="2400" dirty="0"/>
            </a:br>
            <a:r>
              <a:rPr lang="nb-NO" sz="2400" dirty="0"/>
              <a:t>Det er lagt varmekabler og støpt nytt gulv. I massene under gulvet er det lagt drensrør.</a:t>
            </a:r>
            <a:br>
              <a:rPr lang="nb-NO" sz="2400" dirty="0"/>
            </a:br>
            <a:r>
              <a:rPr lang="nb-NO" sz="2400" dirty="0"/>
              <a:t>Vi legger opp til diffusjonsåpne overflater og lufting bak innredning.</a:t>
            </a:r>
          </a:p>
        </p:txBody>
      </p:sp>
      <p:pic>
        <p:nvPicPr>
          <p:cNvPr id="5" name="Plassholder for innhold 4" descr="Et bilde som inneholder innendørs, bygning, tak, tre&#10;&#10;Automatisk generert beskrivelse">
            <a:extLst>
              <a:ext uri="{FF2B5EF4-FFF2-40B4-BE49-F238E27FC236}">
                <a16:creationId xmlns:a16="http://schemas.microsoft.com/office/drawing/2014/main" id="{1F5A85A9-9D09-4907-A71A-431BD58F488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657075" y="1835457"/>
            <a:ext cx="6696725" cy="5022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lassholder for innhold 11" descr="Et bilde som inneholder trinn, trapp, skitten, sement&#10;&#10;Automatisk generert beskrivelse">
            <a:extLst>
              <a:ext uri="{FF2B5EF4-FFF2-40B4-BE49-F238E27FC236}">
                <a16:creationId xmlns:a16="http://schemas.microsoft.com/office/drawing/2014/main" id="{F0E5DAAA-5E21-406C-B560-D0199BD19E8F}"/>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rot="5400000">
            <a:off x="174927" y="2661495"/>
            <a:ext cx="5093001" cy="3374571"/>
          </a:xfrm>
        </p:spPr>
      </p:pic>
    </p:spTree>
    <p:extLst>
      <p:ext uri="{BB962C8B-B14F-4D97-AF65-F5344CB8AC3E}">
        <p14:creationId xmlns:p14="http://schemas.microsoft.com/office/powerpoint/2010/main" val="7857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51F51450-D238-4BFC-AF66-B3E5589F5B69}"/>
              </a:ext>
            </a:extLst>
          </p:cNvPr>
          <p:cNvSpPr>
            <a:spLocks noGrp="1"/>
          </p:cNvSpPr>
          <p:nvPr>
            <p:ph type="title"/>
          </p:nvPr>
        </p:nvSpPr>
        <p:spPr>
          <a:xfrm>
            <a:off x="838200" y="365126"/>
            <a:ext cx="10515600" cy="886732"/>
          </a:xfrm>
        </p:spPr>
        <p:txBody>
          <a:bodyPr>
            <a:normAutofit fontScale="90000"/>
          </a:bodyPr>
          <a:lstStyle/>
          <a:p>
            <a:r>
              <a:rPr lang="nb-NO" sz="2000" dirty="0"/>
              <a:t>Utvendig – på sydsiden av bygningen mot terreng er det gravd dypest mulig for drenering. Det har vært geolog inne som har gått god for dreneringsløsningen. Massene har blitt vurdert i forhold til mulig rasrisiko, men de skal være trygge her.</a:t>
            </a:r>
            <a:br>
              <a:rPr lang="nb-NO" sz="2000" dirty="0"/>
            </a:br>
            <a:r>
              <a:rPr lang="nb-NO" sz="2000" dirty="0"/>
              <a:t>Dreneringen har god effekt, selv om det alltid vil kunne være risiko for fuktgjennomslag i kjelleren.</a:t>
            </a:r>
          </a:p>
        </p:txBody>
      </p:sp>
      <p:pic>
        <p:nvPicPr>
          <p:cNvPr id="10" name="Plassholder for innhold 16" descr="Et bilde som inneholder tre, utendørs&#10;&#10;Automatisk generert beskrivelse">
            <a:extLst>
              <a:ext uri="{FF2B5EF4-FFF2-40B4-BE49-F238E27FC236}">
                <a16:creationId xmlns:a16="http://schemas.microsoft.com/office/drawing/2014/main" id="{58CB5807-6A97-4FA9-BE5F-0CB735B1ADA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6603862" y="1876113"/>
            <a:ext cx="4992519" cy="3744010"/>
          </a:xfrm>
        </p:spPr>
      </p:pic>
      <p:pic>
        <p:nvPicPr>
          <p:cNvPr id="11" name="Plassholder for innhold 10" descr="Et bilde som inneholder utendørs, bakke, stein&#10;&#10;Automatisk generert beskrivelse">
            <a:extLst>
              <a:ext uri="{FF2B5EF4-FFF2-40B4-BE49-F238E27FC236}">
                <a16:creationId xmlns:a16="http://schemas.microsoft.com/office/drawing/2014/main" id="{FD640B73-7E97-4F77-B52D-15571766B48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8200" y="1629294"/>
            <a:ext cx="6052457" cy="4538884"/>
          </a:xfrm>
        </p:spPr>
      </p:pic>
    </p:spTree>
    <p:extLst>
      <p:ext uri="{BB962C8B-B14F-4D97-AF65-F5344CB8AC3E}">
        <p14:creationId xmlns:p14="http://schemas.microsoft.com/office/powerpoint/2010/main" val="32634176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11461</TotalTime>
  <Words>553</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Calibri Light</vt:lpstr>
      <vt:lpstr>Office-tema</vt:lpstr>
      <vt:lpstr>Astruptunet i Jølster Restaurerings- og tilbakeføringsprosjekt 2020-2024 Orienteringsnotat pr desember 2021  Borgen</vt:lpstr>
      <vt:lpstr>Borgen</vt:lpstr>
      <vt:lpstr>PowerPoint-presentasjon</vt:lpstr>
      <vt:lpstr> Borgen Kjelleren ble isolert og innredet på1980-tallet. Svært liten antikvarisk interesse. Det luktet mistenkelig i en bod…  Analyser utført av Mycoteam viste stort angrep av bla. muggsopp. Denne ble fjernet våren 2020.   </vt:lpstr>
      <vt:lpstr>Fuktproblemene skyldes fuktinnsig fra bakenforliggende terreng, samt tette sjikt i oppbygd vegg som ikke transporterte ut fukt. Dreneringstiltak ble igangsatt, og kjelleren fikk tørke opp. Nye overflater blir diffusjonsåpne.</vt:lpstr>
      <vt:lpstr>Foto fra underetasjen før rivningsarbeidene ble påbegynt desember 2020</vt:lpstr>
      <vt:lpstr>Ny planløsning i kjelleren.  Kjøkkenet flyttes, noe som gir dagslys og bedre oversikt over de som kommer og går.</vt:lpstr>
      <vt:lpstr>Kjellerhimling isoleres med Hunton trefiberisolasjon. Det blir laget en luke i ny himling for å kunne vise noe av originalhimlingen. Jerndrager beholdes synlig. Det er lagt varmekabler og støpt nytt gulv. I massene under gulvet er det lagt drensrør. Vi legger opp til diffusjonsåpne overflater og lufting bak innredning.</vt:lpstr>
      <vt:lpstr>Utvendig – på sydsiden av bygningen mot terreng er det gravd dypest mulig for drenering. Det har vært geolog inne som har gått god for dreneringsløsningen. Massene har blitt vurdert i forhold til mulig rasrisiko, men de skal være trygge her. Dreneringen har god effekt, selv om det alltid vil kunne være risiko for fuktgjennomslag i kjelleren.</vt:lpstr>
      <vt:lpstr>Gammelt foto som viser plassen bak huset, med tidligere tilbygg (ca 1933) og bl.a nedgang til det som kan ha vært potetkjeller eller vedskjul. Reisverkskledning tyder på det siste? Under dreneringsarbeidene er trappene og stein som lå på plassen delvis gjenfunnet.</vt:lpstr>
      <vt:lpstr>Vi velger å rekonstruere trapper og steinsetting, basert på funn og eldre bilder. Tilbygget som vist på forrige bilde ble revet på begynnelsen av 1950-tallet, og erstattet med nytt tilbygg som ble soverom for Engel.  Vi får en «blindtrapp», fordi dagens tilbygg er uten dør til kjeller.</vt:lpstr>
      <vt:lpstr>Videre arbeider i Borgen vil i hovedsak omfatte restaurering av tak, vinduer og dører.   Vi ser det også som påkrevet å finne en løsning for avrenning fra «terrasse»-taket på bygningens nordside. Manglende renne og nedløp her har ført til uheldig utvasking av grunnmur i årenes løp. Fotoet er fra før 1950.   Det er laget et nytt brann-notat for tunet. Alarmanlegg oppgraderes i samtlige bygninger.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Astruptunet i Jølster Restaurerings- og tilbakeføringsprosjekt 2020-2024</dc:title>
  <dc:creator>Bruker</dc:creator>
  <cp:lastModifiedBy>Bruker</cp:lastModifiedBy>
  <cp:revision>39</cp:revision>
  <dcterms:created xsi:type="dcterms:W3CDTF">2021-01-31T15:01:40Z</dcterms:created>
  <dcterms:modified xsi:type="dcterms:W3CDTF">2021-12-15T10:16:27Z</dcterms:modified>
</cp:coreProperties>
</file>