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302" r:id="rId6"/>
    <p:sldId id="274" r:id="rId7"/>
    <p:sldId id="299" r:id="rId8"/>
    <p:sldId id="300" r:id="rId9"/>
    <p:sldId id="301" r:id="rId10"/>
    <p:sldId id="298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20104100" cy="11309350"/>
  <p:defaultTextStyle>
    <a:defPPr>
      <a:defRPr lang="nb-NO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7"/>
  </p:normalViewPr>
  <p:slideViewPr>
    <p:cSldViewPr>
      <p:cViewPr varScale="1">
        <p:scale>
          <a:sx n="90" d="100"/>
          <a:sy n="90" d="100"/>
        </p:scale>
        <p:origin x="480" y="78"/>
      </p:cViewPr>
      <p:guideLst>
        <p:guide orient="horz" pos="1746"/>
        <p:guide pos="13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fargebruk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27-C849-92BB-8A8851262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D7-40D5-ADE7-13ACB3A041E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27-C849-92BB-8A8851262195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F27-C849-92BB-8A8851262195}"/>
              </c:ext>
            </c:extLst>
          </c:dPt>
          <c:cat>
            <c:strRef>
              <c:f>'Ark1'!$A$2:$A$5</c:f>
              <c:strCache>
                <c:ptCount val="4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  <c:pt idx="3">
                  <c:v>4. kv.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27-C849-92BB-8A8851262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09AB9A63-BC1F-D94F-805A-07F91416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97" y="4778955"/>
            <a:ext cx="9032403" cy="485197"/>
          </a:xfrm>
        </p:spPr>
        <p:txBody>
          <a:bodyPr lIns="0" tIns="0" rIns="0" bIns="0"/>
          <a:lstStyle>
            <a:lvl1pPr>
              <a:defRPr sz="3153" b="0" i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401621D3-FBB1-9E40-9450-A823FACDD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1397" y="5361798"/>
            <a:ext cx="9032403" cy="277002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18AC72E-C465-8C4E-8C05-417D39E40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12192000" cy="36449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5E7E7F1-0A66-804D-9CE2-5F93775CE7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4130386"/>
            <a:ext cx="1752600" cy="5178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6991"/>
            <a:ext cx="127080" cy="6730544"/>
          </a:xfrm>
          <a:custGeom>
            <a:avLst/>
            <a:gdLst/>
            <a:ahLst/>
            <a:cxnLst/>
            <a:rect l="l" t="t" r="r" b="b"/>
            <a:pathLst>
              <a:path w="209550" h="11099165">
                <a:moveTo>
                  <a:pt x="0" y="11099138"/>
                </a:moveTo>
                <a:lnTo>
                  <a:pt x="209417" y="11099138"/>
                </a:lnTo>
                <a:lnTo>
                  <a:pt x="209417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solidFill>
            <a:srgbClr val="00554D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7" name="bk object 17"/>
          <p:cNvSpPr/>
          <p:nvPr/>
        </p:nvSpPr>
        <p:spPr>
          <a:xfrm>
            <a:off x="0" y="5557809"/>
            <a:ext cx="1248082" cy="1299978"/>
          </a:xfrm>
          <a:custGeom>
            <a:avLst/>
            <a:gdLst/>
            <a:ahLst/>
            <a:cxnLst/>
            <a:rect l="l" t="t" r="r" b="b"/>
            <a:pathLst>
              <a:path w="2058035" h="2143759">
                <a:moveTo>
                  <a:pt x="0" y="0"/>
                </a:moveTo>
                <a:lnTo>
                  <a:pt x="0" y="2143316"/>
                </a:lnTo>
                <a:lnTo>
                  <a:pt x="1919899" y="2143316"/>
                </a:lnTo>
                <a:lnTo>
                  <a:pt x="2058000" y="20013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000" y="2819400"/>
            <a:ext cx="9032403" cy="507831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018E4D7-022F-D94D-AF42-E48B6C8CF87A}"/>
              </a:ext>
            </a:extLst>
          </p:cNvPr>
          <p:cNvSpPr/>
          <p:nvPr userDrawn="1"/>
        </p:nvSpPr>
        <p:spPr>
          <a:xfrm>
            <a:off x="0" y="0"/>
            <a:ext cx="12192000" cy="126739"/>
          </a:xfrm>
          <a:prstGeom prst="rect">
            <a:avLst/>
          </a:prstGeom>
          <a:solidFill>
            <a:srgbClr val="00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3F599D-3F63-334D-ADAF-89D428A04974}"/>
              </a:ext>
            </a:extLst>
          </p:cNvPr>
          <p:cNvSpPr/>
          <p:nvPr userDrawn="1"/>
        </p:nvSpPr>
        <p:spPr>
          <a:xfrm rot="5400000">
            <a:off x="8728408" y="3394409"/>
            <a:ext cx="6794631" cy="132552"/>
          </a:xfrm>
          <a:prstGeom prst="rect">
            <a:avLst/>
          </a:prstGeom>
          <a:solidFill>
            <a:srgbClr val="00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C7CFDB-A406-B246-869A-8CBA57FE0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035"/>
            <a:ext cx="12192000" cy="1905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B52A58A-3BF7-2D46-87BD-311BCAAB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205832"/>
            <a:ext cx="1101600" cy="48622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1E617E7-60D2-2C46-B2B1-659211041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5" y="3429000"/>
            <a:ext cx="9031288" cy="5334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D1297F-CF32-3A4D-B73E-9C2CDB10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0C6A5A-EAE8-4341-935F-8EA3E4FCCEA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84000" y="2196000"/>
            <a:ext cx="4320000" cy="3572697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4C7FF-79DE-BC4D-B7C0-1EAFF4B5C3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0799" y="2196000"/>
            <a:ext cx="4320000" cy="3572697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289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D1297F-CF32-3A4D-B73E-9C2CDB10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0C6A5A-EAE8-4341-935F-8EA3E4FCCEA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84000" y="2447103"/>
            <a:ext cx="4320000" cy="3496497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4C7FF-79DE-BC4D-B7C0-1EAFF4B5C3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6403" y="2447103"/>
            <a:ext cx="4320000" cy="3496497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7A5795-3629-DC47-AB11-DE0D5427B0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00" y="1961103"/>
            <a:ext cx="4320000" cy="381000"/>
          </a:xfrm>
        </p:spPr>
        <p:txBody>
          <a:bodyPr>
            <a:noAutofit/>
          </a:bodyPr>
          <a:lstStyle>
            <a:lvl1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42E9F78C-331D-B54A-8E3F-1D8423E159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6403" y="1961103"/>
            <a:ext cx="4320000" cy="381000"/>
          </a:xfrm>
        </p:spPr>
        <p:txBody>
          <a:bodyPr>
            <a:noAutofit/>
          </a:bodyPr>
          <a:lstStyle>
            <a:lvl1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889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6403" y="2196000"/>
            <a:ext cx="4320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6805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680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D2145B8-9A4E-7C4C-8C63-8DA7BDE89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5" y="2196000"/>
            <a:ext cx="4320000" cy="3823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D2145B8-9A4E-7C4C-8C63-8DA7BDE89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4" y="2196000"/>
            <a:ext cx="6462395" cy="3823800"/>
          </a:xfrm>
        </p:spPr>
        <p:txBody>
          <a:bodyPr numCol="1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8343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D9E8F1-DDEF-1044-A85E-16260EB5D54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84001" y="2196000"/>
            <a:ext cx="9032402" cy="3823800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517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D9E8F1-DDEF-1044-A85E-16260EB5D54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0" y="0"/>
            <a:ext cx="12192000" cy="6858000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0138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9799" y="1981200"/>
            <a:ext cx="903240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E21E69-31C8-3D4D-B99A-33B1C2AF79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205832"/>
            <a:ext cx="1101600" cy="48622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1F81ABB-1EBA-784F-A17B-2E4386B3CF5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0"/>
            <a:ext cx="12192000" cy="190500"/>
          </a:xfrm>
          <a:prstGeom prst="rect">
            <a:avLst/>
          </a:prstGeom>
        </p:spPr>
      </p:pic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3C85056-475C-CA4E-B9BA-5C2E88711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799" y="2971800"/>
            <a:ext cx="9032403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3" r:id="rId5"/>
    <p:sldLayoutId id="2147483670" r:id="rId6"/>
    <p:sldLayoutId id="2147483668" r:id="rId7"/>
    <p:sldLayoutId id="2147483669" r:id="rId8"/>
    <p:sldLayoutId id="2147483665" r:id="rId9"/>
  </p:sldLayoutIdLst>
  <p:txStyles>
    <p:titleStyle>
      <a:lvl1pPr eaLnBrk="1" hangingPunct="1">
        <a:defRPr sz="2400">
          <a:latin typeface="+mj-lt"/>
          <a:ea typeface="+mj-ea"/>
          <a:cs typeface="+mj-cs"/>
        </a:defRPr>
      </a:lvl1pPr>
    </p:titleStyle>
    <p:bodyStyle>
      <a:lvl1pPr marL="0" eaLnBrk="1" hangingPunct="1">
        <a:defRPr sz="1600"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D34837-4F5D-D942-A2E9-7FCFB584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Velkommen til FAU- møte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9ECF37-4152-4543-8CBF-3231678E9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596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0C7CCD-BD18-6547-8235-00D63C75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5774AB-33CD-B943-8831-B08E563720E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A6E1AE2-751A-F54B-B00A-2916E6BDA1B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01EDFE3-08FB-C647-983A-DBD9A014A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FD09698-B4F3-6343-B2C3-F7DE9B980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04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A36EF1-C9D7-564D-A218-0B7504B7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9DC2C2-5F74-5B4A-A75D-C547B177CF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70EEFE7-6154-F440-B5B2-1F445C508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99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B577D-EC7A-974A-BD9D-01F8A014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3A5168-B168-7747-8A06-A109CA5F2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B0A22A-CE8C-C846-B9DC-206F8249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F662DC-410F-584E-A59A-D4D42A4E1E6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A771B5E-5855-124B-8002-62CA48C8F2A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68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98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5117B9-1B2F-42A3-920B-231478F5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Informasjonssaker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8E288C-0689-4635-97E9-0CB085B0808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84001" y="1505665"/>
            <a:ext cx="9032402" cy="4514135"/>
          </a:xfrm>
        </p:spPr>
        <p:txBody>
          <a:bodyPr/>
          <a:lstStyle/>
          <a:p>
            <a:endParaRPr lang="nb-NO" dirty="0"/>
          </a:p>
          <a:p>
            <a:r>
              <a:rPr lang="nn-NO" dirty="0" err="1"/>
              <a:t>Branntiløp</a:t>
            </a:r>
            <a:r>
              <a:rPr lang="nn-NO" dirty="0"/>
              <a:t> på fleire skular: </a:t>
            </a:r>
          </a:p>
          <a:p>
            <a:r>
              <a:rPr lang="nn-NO" dirty="0"/>
              <a:t>	- Snakke med elevane om kva som verkeleg kan skje om det tek full fyr!</a:t>
            </a:r>
          </a:p>
          <a:p>
            <a:r>
              <a:rPr lang="nn-NO" dirty="0"/>
              <a:t> 	- Det er TIK-TOK-</a:t>
            </a:r>
            <a:r>
              <a:rPr lang="nn-NO" dirty="0" err="1"/>
              <a:t>trender</a:t>
            </a:r>
            <a:r>
              <a:rPr lang="nn-NO" dirty="0"/>
              <a:t> som premierer </a:t>
            </a:r>
            <a:r>
              <a:rPr lang="nn-NO" dirty="0" err="1"/>
              <a:t>ildpåsetting</a:t>
            </a:r>
            <a:r>
              <a:rPr lang="nn-NO" dirty="0"/>
              <a:t>.</a:t>
            </a:r>
          </a:p>
          <a:p>
            <a:endParaRPr lang="nn-NO" dirty="0"/>
          </a:p>
          <a:p>
            <a:r>
              <a:rPr lang="nn-NO" dirty="0"/>
              <a:t>	- Har gått </a:t>
            </a:r>
            <a:r>
              <a:rPr lang="nn-NO" dirty="0" err="1"/>
              <a:t>brannrunder</a:t>
            </a:r>
            <a:r>
              <a:rPr lang="nn-NO" dirty="0"/>
              <a:t> her. </a:t>
            </a:r>
          </a:p>
          <a:p>
            <a:r>
              <a:rPr lang="nn-NO" dirty="0"/>
              <a:t>	- Finn fyrstikker her og. </a:t>
            </a:r>
          </a:p>
          <a:p>
            <a:endParaRPr lang="nn-NO" dirty="0"/>
          </a:p>
          <a:p>
            <a:r>
              <a:rPr lang="nn-NO" dirty="0"/>
              <a:t>Annleisveka: </a:t>
            </a:r>
          </a:p>
          <a:p>
            <a:endParaRPr lang="nn-NO" dirty="0"/>
          </a:p>
          <a:p>
            <a:r>
              <a:rPr lang="nn-NO" dirty="0"/>
              <a:t>	- Mellomtrinnet har nett hatt si annleisveke</a:t>
            </a:r>
          </a:p>
          <a:p>
            <a:r>
              <a:rPr lang="nn-NO" dirty="0"/>
              <a:t>	- Her spring dei til inntekt for tv-aksjonen, dei har leikar, kler seg « omvendt» og har ei 	  heilt annleis veke. </a:t>
            </a:r>
          </a:p>
          <a:p>
            <a:endParaRPr lang="nn-NO" dirty="0"/>
          </a:p>
          <a:p>
            <a:r>
              <a:rPr lang="nn-NO" dirty="0"/>
              <a:t>Nasjonale prøver:</a:t>
            </a:r>
          </a:p>
          <a:p>
            <a:r>
              <a:rPr lang="nn-NO" dirty="0"/>
              <a:t> </a:t>
            </a:r>
          </a:p>
          <a:p>
            <a:r>
              <a:rPr lang="nn-NO" dirty="0"/>
              <a:t>	</a:t>
            </a:r>
          </a:p>
          <a:p>
            <a:endParaRPr lang="nn-NO" dirty="0"/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0389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B0A22A-CE8C-C846-B9DC-206F8249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Demografi, skule og økonomi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F662DC-410F-584E-A59A-D4D42A4E1E6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84001" y="1700808"/>
            <a:ext cx="9032402" cy="468052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 algn="l" rtl="0"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 er økonomisk </a:t>
            </a:r>
            <a:r>
              <a:rPr lang="nb-NO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dårlege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tider for kommunen.   </a:t>
            </a:r>
          </a:p>
          <a:p>
            <a:pPr algn="l" rtl="0"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Pr. No ligg Sunnfjord med 50 </a:t>
            </a:r>
            <a:r>
              <a:rPr lang="nb-NO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millionar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 </a:t>
            </a:r>
            <a:r>
              <a:rPr lang="nb-NO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underskot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Håper at skatteinngangen kan redde kommunen. 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Fond har gått ned 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Renter har gått opp. 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Dersom økonomien </a:t>
            </a:r>
            <a:r>
              <a:rPr lang="nb-NO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ikkje</a:t>
            </a:r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rettar</a:t>
            </a:r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 seg opp, så blir det kutt som også rammer </a:t>
            </a:r>
            <a:r>
              <a:rPr lang="nb-NO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skulen</a:t>
            </a:r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endParaRPr lang="nb-NO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3570A3-5875-4809-9CC9-619088A22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980728"/>
            <a:ext cx="2346801" cy="25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BB7094-5C71-4853-AF1E-0E288554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8B1C61-CA20-4706-AAEE-303EC602BBB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b-NO" sz="2000" dirty="0"/>
              <a:t>Det blir færre </a:t>
            </a:r>
            <a:r>
              <a:rPr lang="nb-NO" sz="2000" dirty="0" err="1"/>
              <a:t>born</a:t>
            </a:r>
            <a:r>
              <a:rPr lang="nb-NO" sz="2000" dirty="0"/>
              <a:t> i </a:t>
            </a:r>
            <a:r>
              <a:rPr lang="nb-NO" sz="2000" dirty="0" err="1"/>
              <a:t>skulepliktig</a:t>
            </a:r>
            <a:r>
              <a:rPr lang="nb-NO" sz="2000" dirty="0"/>
              <a:t> alder i Sunnfjord kommune. </a:t>
            </a:r>
          </a:p>
          <a:p>
            <a:r>
              <a:rPr lang="nb-NO" sz="2000" dirty="0"/>
              <a:t>	. På få år går </a:t>
            </a:r>
            <a:r>
              <a:rPr lang="nb-NO" sz="2000" dirty="0" err="1"/>
              <a:t>talet</a:t>
            </a:r>
            <a:r>
              <a:rPr lang="nb-NO" sz="2000" dirty="0"/>
              <a:t> ned med xxx </a:t>
            </a:r>
            <a:r>
              <a:rPr lang="nb-NO" sz="2000" dirty="0" err="1"/>
              <a:t>elevar</a:t>
            </a:r>
            <a:r>
              <a:rPr lang="nb-NO" sz="2000" dirty="0"/>
              <a:t>, det synk spesielt</a:t>
            </a:r>
          </a:p>
          <a:p>
            <a:r>
              <a:rPr lang="nb-NO" sz="2000" dirty="0"/>
              <a:t>	  </a:t>
            </a:r>
            <a:r>
              <a:rPr lang="nb-NO" sz="2000" dirty="0" err="1"/>
              <a:t>mykje</a:t>
            </a:r>
            <a:r>
              <a:rPr lang="nb-NO" sz="2000" dirty="0"/>
              <a:t> i Halbrend krins.</a:t>
            </a:r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Det blir langt </a:t>
            </a:r>
            <a:r>
              <a:rPr lang="nb-NO" sz="2000" dirty="0" err="1"/>
              <a:t>fleire</a:t>
            </a:r>
            <a:r>
              <a:rPr lang="nb-NO" sz="2000" dirty="0"/>
              <a:t> eldre i Sunnfjord kommune.</a:t>
            </a:r>
          </a:p>
          <a:p>
            <a:r>
              <a:rPr lang="nb-NO" sz="2000" dirty="0"/>
              <a:t> 	- Det må </a:t>
            </a:r>
            <a:r>
              <a:rPr lang="nb-NO" sz="2000" dirty="0" err="1"/>
              <a:t>overførast</a:t>
            </a:r>
            <a:r>
              <a:rPr lang="nb-NO" sz="2000" dirty="0"/>
              <a:t> </a:t>
            </a:r>
            <a:r>
              <a:rPr lang="nb-NO" sz="2000" dirty="0" err="1"/>
              <a:t>pengar</a:t>
            </a:r>
            <a:r>
              <a:rPr lang="nb-NO" sz="2000" dirty="0"/>
              <a:t> </a:t>
            </a:r>
            <a:r>
              <a:rPr lang="nb-NO" sz="2000" dirty="0" err="1"/>
              <a:t>frå</a:t>
            </a:r>
            <a:r>
              <a:rPr lang="nb-NO" sz="2000" dirty="0"/>
              <a:t> skule til omsorg. </a:t>
            </a:r>
          </a:p>
          <a:p>
            <a:endParaRPr lang="nb-NO" sz="2000" dirty="0"/>
          </a:p>
          <a:p>
            <a:r>
              <a:rPr lang="nb-NO" sz="2000" dirty="0" err="1"/>
              <a:t>Innsparingane</a:t>
            </a:r>
            <a:r>
              <a:rPr lang="nb-NO" sz="2000" dirty="0"/>
              <a:t> må </a:t>
            </a:r>
            <a:r>
              <a:rPr lang="nb-NO" sz="2000" dirty="0" err="1"/>
              <a:t>takast</a:t>
            </a:r>
            <a:r>
              <a:rPr lang="nb-NO" sz="2000" dirty="0"/>
              <a:t> på struktur</a:t>
            </a:r>
          </a:p>
          <a:p>
            <a:endParaRPr lang="nn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EE21ED-8BEB-41D1-AA2E-71094916A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98" y="575361"/>
            <a:ext cx="2346801" cy="25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7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188C4B-5928-474D-8FBC-AEC87C89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026" name="Picture 2" descr="Fleire eldre &#10;enn barn og unge &#10;for første gang &#10;(nasjonalt) &#10;2031 &#10;Demens &#10;2 x så mange personar &#10;med demens &#10;(3,6 % av befolkninga)_ &#10;2040 &#10;10,7 % &#10;av innbyggjarane &#10;er over 80 år &#10;(mot 4,4 % I dag) &#10;2047 &#10;Ca 2030 &#10;&quot;Kritisk punk&quot; &#10;Nye omsorgs- &#10;tenester bør &#10;vere på plass &#10;Su nnfiord &#10;kommune &#10;2037 &#10;Tal personar i &#10;aldersgruppa 80-89 år &#10;er dobla frå i dag &#10;2047 &#10;Tal personar over &#10;90 år og elder er &#10;tre gongar høgare &#10;enn i dag &#10;LYSBILDE 18 AV 22 ">
            <a:extLst>
              <a:ext uri="{FF2B5EF4-FFF2-40B4-BE49-F238E27FC236}">
                <a16:creationId xmlns:a16="http://schemas.microsoft.com/office/drawing/2014/main" id="{E8BF05B1-EE45-48BB-A1A4-A526930E0114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93407"/>
            <a:ext cx="10986775" cy="607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7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657A6-9DF0-47A1-8C03-8264CBB7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6025F4-4764-4F31-9AC0-74EFAA14878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8935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5EFD5F-2B89-4CB9-8BCF-581F0D54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dato for FAU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6D9BF0-0F49-404F-8FF6-31B9BAE549F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Mandag 31.10 </a:t>
            </a:r>
          </a:p>
          <a:p>
            <a:endParaRPr lang="nb-NO" sz="3200" dirty="0"/>
          </a:p>
          <a:p>
            <a:r>
              <a:rPr lang="nb-NO" sz="3200" dirty="0" err="1"/>
              <a:t>Tysdag</a:t>
            </a:r>
            <a:r>
              <a:rPr lang="nb-NO" sz="3200" dirty="0"/>
              <a:t> 06.12</a:t>
            </a:r>
          </a:p>
          <a:p>
            <a:endParaRPr lang="nb-NO" sz="3200" dirty="0"/>
          </a:p>
          <a:p>
            <a:r>
              <a:rPr lang="nb-NO" sz="3200" dirty="0"/>
              <a:t>Onsdag 11. 01</a:t>
            </a:r>
          </a:p>
          <a:p>
            <a:endParaRPr lang="nb-NO" sz="3200" dirty="0"/>
          </a:p>
          <a:p>
            <a:r>
              <a:rPr lang="nb-NO" sz="3200" dirty="0"/>
              <a:t>Torsdag 16. 02</a:t>
            </a:r>
          </a:p>
        </p:txBody>
      </p:sp>
    </p:spTree>
    <p:extLst>
      <p:ext uri="{BB962C8B-B14F-4D97-AF65-F5344CB8AC3E}">
        <p14:creationId xmlns:p14="http://schemas.microsoft.com/office/powerpoint/2010/main" val="57933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FB716-4CD7-5C4F-9FDD-205E00F3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B3F4EC2E-CDC9-8544-AD8A-F46CD8C27D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1742457"/>
              </p:ext>
            </p:extLst>
          </p:nvPr>
        </p:nvGraphicFramePr>
        <p:xfrm>
          <a:off x="6858000" y="2157668"/>
          <a:ext cx="3757613" cy="376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1723689-B315-A246-A8B2-25D84AF799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78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76E3EE-DC4D-A647-A0E9-AB2F85AA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2BEE4E-2605-064D-9AF4-23AAEB0F359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2A641-DAC5-3946-B0DD-F2A272F52B8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88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unnfjord kommune">
      <a:dk1>
        <a:srgbClr val="000000"/>
      </a:dk1>
      <a:lt1>
        <a:srgbClr val="FFFFFF"/>
      </a:lt1>
      <a:dk2>
        <a:srgbClr val="005850"/>
      </a:dk2>
      <a:lt2>
        <a:srgbClr val="6EC398"/>
      </a:lt2>
      <a:accent1>
        <a:srgbClr val="FCC19A"/>
      </a:accent1>
      <a:accent2>
        <a:srgbClr val="F0885F"/>
      </a:accent2>
      <a:accent3>
        <a:srgbClr val="75282A"/>
      </a:accent3>
      <a:accent4>
        <a:srgbClr val="009B4E"/>
      </a:accent4>
      <a:accent5>
        <a:srgbClr val="0A3255"/>
      </a:accent5>
      <a:accent6>
        <a:srgbClr val="E36B7B"/>
      </a:accent6>
      <a:hlink>
        <a:srgbClr val="0000FF"/>
      </a:hlink>
      <a:folHlink>
        <a:srgbClr val="BFDA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nfjord Power Point Mal" id="{9859B130-2D9D-4F1D-96BD-046F3FB58374}" vid="{C540C84C-D59F-4961-A0DC-85CA4298B0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sjon - Sunnfjord" ma:contentTypeID="0x0101003424DD9A6F0BB54199F2C6A727FBF1780300DC90F65FC644B94B9A5DA280650B35FE" ma:contentTypeVersion="" ma:contentTypeDescription="" ma:contentTypeScope="" ma:versionID="f1497242c7272574b4265a6ef63c7231">
  <xsd:schema xmlns:xsd="http://www.w3.org/2001/XMLSchema" xmlns:xs="http://www.w3.org/2001/XMLSchema" xmlns:p="http://schemas.microsoft.com/office/2006/metadata/properties" xmlns:ns2="8611eaf5-fc73-4114-b7a1-8196c28fff98" targetNamespace="http://schemas.microsoft.com/office/2006/metadata/properties" ma:root="true" ma:fieldsID="4d5d2e0c396e8d219731ba2ef755e091" ns2:_="">
    <xsd:import namespace="8611eaf5-fc73-4114-b7a1-8196c28fff98"/>
    <xsd:element name="properties">
      <xsd:complexType>
        <xsd:sequence>
          <xsd:element name="documentManagement">
            <xsd:complexType>
              <xsd:all>
                <xsd:element ref="ns2:m2052637a22e450eb77acd919e861e5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1eaf5-fc73-4114-b7a1-8196c28fff98" elementFormDefault="qualified">
    <xsd:import namespace="http://schemas.microsoft.com/office/2006/documentManagement/types"/>
    <xsd:import namespace="http://schemas.microsoft.com/office/infopath/2007/PartnerControls"/>
    <xsd:element name="m2052637a22e450eb77acd919e861e59" ma:index="8" ma:taxonomy="true" ma:internalName="m2052637a22e450eb77acd919e861e59" ma:taxonomyFieldName="Tema" ma:displayName="Tema" ma:readOnly="false" ma:default="7;#Velg et tema|bd5e4841-96b9-4784-a1d1-0752f5ee0127" ma:fieldId="{62052637-a22e-450e-b77a-cd919e861e59}" ma:sspId="66d9f6b5-5ccf-4cbd-985f-a9d7ff5f507b" ma:termSetId="61723e6a-d276-49d8-827c-b48ba95d266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1b65bee-dcc4-4aba-b2c5-49f81dc822b1}" ma:internalName="TaxCatchAll" ma:showField="CatchAllData" ma:web="d2f41e4b-26a5-4f8b-8d60-a1ddfec9c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1b65bee-dcc4-4aba-b2c5-49f81dc822b1}" ma:internalName="TaxCatchAllLabel" ma:readOnly="true" ma:showField="CatchAllDataLabel" ma:web="d2f41e4b-26a5-4f8b-8d60-a1ddfec9c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2052637a22e450eb77acd919e861e59 xmlns="8611eaf5-fc73-4114-b7a1-8196c28fff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Velg et tema</TermName>
          <TermId xmlns="http://schemas.microsoft.com/office/infopath/2007/PartnerControls">bd5e4841-96b9-4784-a1d1-0752f5ee0127</TermId>
        </TermInfo>
      </Terms>
    </m2052637a22e450eb77acd919e861e59>
    <TaxCatchAll xmlns="8611eaf5-fc73-4114-b7a1-8196c28fff98">
      <Value>7</Value>
    </TaxCatchAll>
  </documentManagement>
</p:properties>
</file>

<file path=customXml/itemProps1.xml><?xml version="1.0" encoding="utf-8"?>
<ds:datastoreItem xmlns:ds="http://schemas.openxmlformats.org/officeDocument/2006/customXml" ds:itemID="{A0EBB6CD-C9B3-457B-A0D6-1D9212782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1eaf5-fc73-4114-b7a1-8196c28fff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A6368D-7C17-4CF1-96F0-BDA0E0457D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D3F637-B866-45B3-BDF0-A4FFC961037E}">
  <ds:schemaRefs>
    <ds:schemaRef ds:uri="http://schemas.microsoft.com/office/2006/metadata/properties"/>
    <ds:schemaRef ds:uri="http://schemas.microsoft.com/office/infopath/2007/PartnerControls"/>
    <ds:schemaRef ds:uri="8611eaf5-fc73-4114-b7a1-8196c28fff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975</TotalTime>
  <Words>232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Office-tema</vt:lpstr>
      <vt:lpstr>Velkommen til FAU- møte</vt:lpstr>
      <vt:lpstr>Informasjonssaker</vt:lpstr>
      <vt:lpstr>Demografi, skule og økonomi</vt:lpstr>
      <vt:lpstr>PowerPoint-presentasjon</vt:lpstr>
      <vt:lpstr>PowerPoint-presentasjon</vt:lpstr>
      <vt:lpstr>PowerPoint-presentasjon</vt:lpstr>
      <vt:lpstr>Forslag til dato for FAU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Lev009</dc:creator>
  <cp:lastModifiedBy>Sølvi Irene Søgnen</cp:lastModifiedBy>
  <cp:revision>26</cp:revision>
  <dcterms:created xsi:type="dcterms:W3CDTF">2019-12-09T09:44:04Z</dcterms:created>
  <dcterms:modified xsi:type="dcterms:W3CDTF">2022-10-28T05:29:18Z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2018-12-04T00:00:00Z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2018-12-04T00:00:00Z</vt:filetime>
  </property>
  <property fmtid="{D5CDD505-2E9C-101B-9397-08002B2CF9AE}" pid="5" name="ContentTypeId">
    <vt:lpwstr>0x0101003424DD9A6F0BB54199F2C6A727FBF1780300DC90F65FC644B94B9A5DA280650B35FE</vt:lpwstr>
  </property>
  <property fmtid="{D5CDD505-2E9C-101B-9397-08002B2CF9AE}" pid="6" name="Tema">
    <vt:lpwstr>7;#Velg et tema|bd5e4841-96b9-4784-a1d1-0752f5ee0127</vt:lpwstr>
  </property>
  <property fmtid="{D5CDD505-2E9C-101B-9397-08002B2CF9AE}" pid="7" name="m2052637a22e450eb77acd919e861e59">
    <vt:lpwstr/>
  </property>
  <property fmtid="{D5CDD505-2E9C-101B-9397-08002B2CF9AE}" pid="8" name="TaxCatchAll">
    <vt:lpwstr/>
  </property>
</Properties>
</file>