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75" r:id="rId6"/>
    <p:sldId id="260" r:id="rId7"/>
    <p:sldId id="267" r:id="rId8"/>
    <p:sldId id="268" r:id="rId9"/>
    <p:sldId id="270" r:id="rId10"/>
    <p:sldId id="271" r:id="rId11"/>
    <p:sldId id="272" r:id="rId12"/>
    <p:sldId id="273" r:id="rId13"/>
    <p:sldId id="274" r:id="rId14"/>
    <p:sldId id="276" r:id="rId15"/>
    <p:sldId id="278" r:id="rId16"/>
    <p:sldId id="284" r:id="rId17"/>
    <p:sldId id="288" r:id="rId18"/>
    <p:sldId id="286" r:id="rId19"/>
    <p:sldId id="287" r:id="rId20"/>
    <p:sldId id="290" r:id="rId21"/>
    <p:sldId id="285" r:id="rId22"/>
    <p:sldId id="289" r:id="rId23"/>
    <p:sldId id="264" r:id="rId24"/>
    <p:sldId id="263" r:id="rId25"/>
    <p:sldId id="291" r:id="rId26"/>
    <p:sldId id="265" r:id="rId27"/>
    <p:sldId id="261" r:id="rId28"/>
    <p:sldId id="281" r:id="rId29"/>
    <p:sldId id="257" r:id="rId30"/>
    <p:sldId id="258" r:id="rId31"/>
    <p:sldId id="292" r:id="rId32"/>
    <p:sldId id="293" r:id="rId33"/>
    <p:sldId id="279" r:id="rId34"/>
    <p:sldId id="280" r:id="rId35"/>
    <p:sldId id="294" r:id="rId36"/>
    <p:sldId id="295" r:id="rId37"/>
    <p:sldId id="296" r:id="rId38"/>
    <p:sldId id="413" r:id="rId39"/>
    <p:sldId id="414" r:id="rId40"/>
    <p:sldId id="297" r:id="rId41"/>
    <p:sldId id="409" r:id="rId42"/>
    <p:sldId id="408" r:id="rId43"/>
    <p:sldId id="410" r:id="rId44"/>
    <p:sldId id="411" r:id="rId45"/>
    <p:sldId id="412" r:id="rId46"/>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3255"/>
    <a:srgbClr val="E3F2F5"/>
    <a:srgbClr val="EEF7F9"/>
    <a:srgbClr val="F4F7F9"/>
    <a:srgbClr val="DAE7EE"/>
    <a:srgbClr val="00558A"/>
    <a:srgbClr val="FFF3D3"/>
    <a:srgbClr val="FEE9B9"/>
    <a:srgbClr val="A82052"/>
    <a:srgbClr val="F5D5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19531E-1D44-42BA-8C7B-B536B96F2298}" v="6" dt="2025-09-21T18:31:25.373"/>
    <p1510:client id="{B6C8DE71-FDEA-C261-0E78-2A0CB0DA97F7}" v="3" dt="2025-09-21T17:48:17.3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598" autoAdjust="0"/>
  </p:normalViewPr>
  <p:slideViewPr>
    <p:cSldViewPr snapToGrid="0">
      <p:cViewPr varScale="1">
        <p:scale>
          <a:sx n="64" d="100"/>
          <a:sy n="64" d="100"/>
        </p:scale>
        <p:origin x="74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Framsi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91A8042-D0A6-8661-C24F-C516BA5AB15A}"/>
              </a:ext>
            </a:extLst>
          </p:cNvPr>
          <p:cNvSpPr>
            <a:spLocks noGrp="1"/>
          </p:cNvSpPr>
          <p:nvPr>
            <p:ph type="ctrTitle" hasCustomPrompt="1"/>
          </p:nvPr>
        </p:nvSpPr>
        <p:spPr>
          <a:xfrm>
            <a:off x="639716" y="942392"/>
            <a:ext cx="5910374" cy="2976465"/>
          </a:xfrm>
        </p:spPr>
        <p:txBody>
          <a:bodyPr anchor="b">
            <a:normAutofit/>
          </a:bodyPr>
          <a:lstStyle>
            <a:lvl1pPr algn="l">
              <a:defRPr sz="4400"/>
            </a:lvl1pPr>
          </a:lstStyle>
          <a:p>
            <a:r>
              <a:rPr lang="nn-NO" noProof="0" dirty="0"/>
              <a:t>Klikk</a:t>
            </a:r>
            <a:r>
              <a:rPr lang="nb-NO" dirty="0"/>
              <a:t> for å redigere overskrift</a:t>
            </a:r>
            <a:endParaRPr lang="nn-NO" dirty="0"/>
          </a:p>
        </p:txBody>
      </p:sp>
      <p:sp>
        <p:nvSpPr>
          <p:cNvPr id="3" name="Undertittel 2">
            <a:extLst>
              <a:ext uri="{FF2B5EF4-FFF2-40B4-BE49-F238E27FC236}">
                <a16:creationId xmlns:a16="http://schemas.microsoft.com/office/drawing/2014/main" id="{DDF454AB-9136-75FE-BE34-14059362D8A6}"/>
              </a:ext>
            </a:extLst>
          </p:cNvPr>
          <p:cNvSpPr>
            <a:spLocks noGrp="1"/>
          </p:cNvSpPr>
          <p:nvPr>
            <p:ph type="subTitle" idx="1"/>
          </p:nvPr>
        </p:nvSpPr>
        <p:spPr>
          <a:xfrm>
            <a:off x="639716" y="4064772"/>
            <a:ext cx="5910374" cy="728433"/>
          </a:xfrm>
        </p:spPr>
        <p:txBody>
          <a:bodyPr>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n-NO" noProof="0" dirty="0"/>
          </a:p>
        </p:txBody>
      </p:sp>
      <p:pic>
        <p:nvPicPr>
          <p:cNvPr id="8" name="Bilde 7" descr="Kommunevåpen Sunnfjord kommune">
            <a:extLst>
              <a:ext uri="{FF2B5EF4-FFF2-40B4-BE49-F238E27FC236}">
                <a16:creationId xmlns:a16="http://schemas.microsoft.com/office/drawing/2014/main" id="{FE0A4B37-EE84-EB53-02D1-9733E36FCAF3}"/>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9928783" y="483145"/>
            <a:ext cx="1690788" cy="569882"/>
          </a:xfrm>
          <a:prstGeom prst="rect">
            <a:avLst/>
          </a:prstGeom>
        </p:spPr>
      </p:pic>
      <p:pic>
        <p:nvPicPr>
          <p:cNvPr id="10" name="Bilde 9">
            <a:extLst>
              <a:ext uri="{FF2B5EF4-FFF2-40B4-BE49-F238E27FC236}">
                <a16:creationId xmlns:a16="http://schemas.microsoft.com/office/drawing/2014/main" id="{B5828399-1051-1C08-CDEF-F6144DB2F3F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82063" y="2395330"/>
            <a:ext cx="4883224" cy="3047054"/>
          </a:xfrm>
          <a:prstGeom prst="rect">
            <a:avLst/>
          </a:prstGeom>
        </p:spPr>
      </p:pic>
      <p:pic>
        <p:nvPicPr>
          <p:cNvPr id="6" name="Bilde 5">
            <a:extLst>
              <a:ext uri="{FF2B5EF4-FFF2-40B4-BE49-F238E27FC236}">
                <a16:creationId xmlns:a16="http://schemas.microsoft.com/office/drawing/2014/main" id="{DD62B439-6C60-939C-45B3-C4C1963C76C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rcRect/>
          <a:stretch/>
        </p:blipFill>
        <p:spPr>
          <a:xfrm rot="728888">
            <a:off x="142261" y="582762"/>
            <a:ext cx="4032440" cy="4722459"/>
          </a:xfrm>
          <a:prstGeom prst="rect">
            <a:avLst/>
          </a:prstGeom>
        </p:spPr>
      </p:pic>
    </p:spTree>
    <p:extLst>
      <p:ext uri="{BB962C8B-B14F-4D97-AF65-F5344CB8AC3E}">
        <p14:creationId xmlns:p14="http://schemas.microsoft.com/office/powerpoint/2010/main" val="2110443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Nytt overordna tema">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2289938-1C09-24D2-845B-3D767AEAC099}"/>
              </a:ext>
            </a:extLst>
          </p:cNvPr>
          <p:cNvSpPr>
            <a:spLocks noGrp="1"/>
          </p:cNvSpPr>
          <p:nvPr>
            <p:ph type="title" hasCustomPrompt="1"/>
          </p:nvPr>
        </p:nvSpPr>
        <p:spPr>
          <a:xfrm>
            <a:off x="415637" y="968376"/>
            <a:ext cx="5795158" cy="2460624"/>
          </a:xfrm>
        </p:spPr>
        <p:txBody>
          <a:bodyPr anchor="b">
            <a:normAutofit/>
          </a:bodyPr>
          <a:lstStyle>
            <a:lvl1pPr>
              <a:defRPr sz="5000"/>
            </a:lvl1pPr>
          </a:lstStyle>
          <a:p>
            <a:r>
              <a:rPr lang="nb-NO" dirty="0"/>
              <a:t>Overskrift for nytt tema</a:t>
            </a:r>
            <a:endParaRPr lang="nn-NO" dirty="0"/>
          </a:p>
        </p:txBody>
      </p:sp>
      <p:sp>
        <p:nvSpPr>
          <p:cNvPr id="3" name="Plassholder for tekst 2">
            <a:extLst>
              <a:ext uri="{FF2B5EF4-FFF2-40B4-BE49-F238E27FC236}">
                <a16:creationId xmlns:a16="http://schemas.microsoft.com/office/drawing/2014/main" id="{9EA54781-7470-BE8D-5643-BAD767E4EE69}"/>
              </a:ext>
            </a:extLst>
          </p:cNvPr>
          <p:cNvSpPr>
            <a:spLocks noGrp="1"/>
          </p:cNvSpPr>
          <p:nvPr>
            <p:ph type="body" idx="1" hasCustomPrompt="1"/>
          </p:nvPr>
        </p:nvSpPr>
        <p:spPr>
          <a:xfrm>
            <a:off x="415637" y="3619250"/>
            <a:ext cx="5795158" cy="1500187"/>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Eventuelt </a:t>
            </a:r>
            <a:r>
              <a:rPr lang="nn-NO" noProof="0" dirty="0"/>
              <a:t>namn</a:t>
            </a:r>
            <a:r>
              <a:rPr lang="nb-NO" dirty="0"/>
              <a:t> på </a:t>
            </a:r>
            <a:r>
              <a:rPr lang="nb-NO" dirty="0" err="1"/>
              <a:t>presentør</a:t>
            </a:r>
            <a:endParaRPr lang="nb-NO" dirty="0"/>
          </a:p>
        </p:txBody>
      </p:sp>
      <p:pic>
        <p:nvPicPr>
          <p:cNvPr id="8" name="Bilde 7">
            <a:extLst>
              <a:ext uri="{FF2B5EF4-FFF2-40B4-BE49-F238E27FC236}">
                <a16:creationId xmlns:a16="http://schemas.microsoft.com/office/drawing/2014/main" id="{838FE0FB-0B9F-61BF-3E19-FA00C3EAA01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l="22977" r="22977"/>
          <a:stretch/>
        </p:blipFill>
        <p:spPr>
          <a:xfrm>
            <a:off x="6666016" y="95002"/>
            <a:ext cx="5525984" cy="6792686"/>
          </a:xfrm>
          <a:prstGeom prst="rect">
            <a:avLst/>
          </a:prstGeom>
        </p:spPr>
      </p:pic>
    </p:spTree>
    <p:extLst>
      <p:ext uri="{BB962C8B-B14F-4D97-AF65-F5344CB8AC3E}">
        <p14:creationId xmlns:p14="http://schemas.microsoft.com/office/powerpoint/2010/main" val="3002827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Kapittel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26991"/>
            <a:ext cx="127080" cy="6730544"/>
          </a:xfrm>
          <a:custGeom>
            <a:avLst/>
            <a:gdLst/>
            <a:ahLst/>
            <a:cxnLst/>
            <a:rect l="l" t="t" r="r" b="b"/>
            <a:pathLst>
              <a:path w="209550" h="11099165">
                <a:moveTo>
                  <a:pt x="0" y="11099138"/>
                </a:moveTo>
                <a:lnTo>
                  <a:pt x="209417" y="11099138"/>
                </a:lnTo>
                <a:lnTo>
                  <a:pt x="209417" y="0"/>
                </a:lnTo>
                <a:lnTo>
                  <a:pt x="0" y="0"/>
                </a:lnTo>
                <a:lnTo>
                  <a:pt x="0" y="11099138"/>
                </a:lnTo>
                <a:close/>
              </a:path>
            </a:pathLst>
          </a:custGeom>
          <a:solidFill>
            <a:srgbClr val="00554D"/>
          </a:solidFill>
        </p:spPr>
        <p:txBody>
          <a:bodyPr wrap="square" lIns="0" tIns="0" rIns="0" bIns="0" rtlCol="0"/>
          <a:lstStyle/>
          <a:p>
            <a:endParaRPr sz="662"/>
          </a:p>
        </p:txBody>
      </p:sp>
      <p:sp>
        <p:nvSpPr>
          <p:cNvPr id="17" name="bk object 17"/>
          <p:cNvSpPr/>
          <p:nvPr/>
        </p:nvSpPr>
        <p:spPr>
          <a:xfrm>
            <a:off x="0" y="5557809"/>
            <a:ext cx="1248082" cy="1299978"/>
          </a:xfrm>
          <a:custGeom>
            <a:avLst/>
            <a:gdLst/>
            <a:ahLst/>
            <a:cxnLst/>
            <a:rect l="l" t="t" r="r" b="b"/>
            <a:pathLst>
              <a:path w="2058035" h="2143759">
                <a:moveTo>
                  <a:pt x="0" y="0"/>
                </a:moveTo>
                <a:lnTo>
                  <a:pt x="0" y="2143316"/>
                </a:lnTo>
                <a:lnTo>
                  <a:pt x="1919899" y="2143316"/>
                </a:lnTo>
                <a:lnTo>
                  <a:pt x="2058000" y="2001310"/>
                </a:lnTo>
                <a:lnTo>
                  <a:pt x="0" y="0"/>
                </a:lnTo>
                <a:close/>
              </a:path>
            </a:pathLst>
          </a:custGeom>
          <a:solidFill>
            <a:srgbClr val="FFFFFF"/>
          </a:solidFill>
        </p:spPr>
        <p:txBody>
          <a:bodyPr wrap="square" lIns="0" tIns="0" rIns="0" bIns="0" rtlCol="0"/>
          <a:lstStyle/>
          <a:p>
            <a:endParaRPr sz="662"/>
          </a:p>
        </p:txBody>
      </p:sp>
      <p:sp>
        <p:nvSpPr>
          <p:cNvPr id="2" name="Holder 2"/>
          <p:cNvSpPr>
            <a:spLocks noGrp="1"/>
          </p:cNvSpPr>
          <p:nvPr>
            <p:ph type="title"/>
          </p:nvPr>
        </p:nvSpPr>
        <p:spPr>
          <a:xfrm>
            <a:off x="1584000" y="2819400"/>
            <a:ext cx="9032403" cy="507831"/>
          </a:xfrm>
        </p:spPr>
        <p:txBody>
          <a:bodyPr lIns="0" tIns="0" rIns="0" bIns="0"/>
          <a:lstStyle>
            <a:lvl1pPr>
              <a:defRPr sz="3300" b="0" i="0">
                <a:solidFill>
                  <a:schemeClr val="tx2"/>
                </a:solidFill>
                <a:latin typeface="Georgia"/>
                <a:cs typeface="Georgia"/>
              </a:defRPr>
            </a:lvl1pPr>
          </a:lstStyle>
          <a:p>
            <a:r>
              <a:rPr lang="nb-NO"/>
              <a:t>Klikk for å redigere tittelstil</a:t>
            </a:r>
            <a:endParaRPr dirty="0"/>
          </a:p>
        </p:txBody>
      </p:sp>
      <p:sp>
        <p:nvSpPr>
          <p:cNvPr id="8" name="Rektangel 7">
            <a:extLst>
              <a:ext uri="{FF2B5EF4-FFF2-40B4-BE49-F238E27FC236}">
                <a16:creationId xmlns:a16="http://schemas.microsoft.com/office/drawing/2014/main" id="{2018E4D7-022F-D94D-AF42-E48B6C8CF87A}"/>
              </a:ext>
            </a:extLst>
          </p:cNvPr>
          <p:cNvSpPr/>
          <p:nvPr userDrawn="1"/>
        </p:nvSpPr>
        <p:spPr>
          <a:xfrm>
            <a:off x="0" y="0"/>
            <a:ext cx="12192000" cy="126739"/>
          </a:xfrm>
          <a:prstGeom prst="rect">
            <a:avLst/>
          </a:prstGeom>
          <a:solidFill>
            <a:srgbClr val="005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Rektangel 9">
            <a:extLst>
              <a:ext uri="{FF2B5EF4-FFF2-40B4-BE49-F238E27FC236}">
                <a16:creationId xmlns:a16="http://schemas.microsoft.com/office/drawing/2014/main" id="{813F599D-3F63-334D-ADAF-89D428A04974}"/>
              </a:ext>
            </a:extLst>
          </p:cNvPr>
          <p:cNvSpPr/>
          <p:nvPr userDrawn="1"/>
        </p:nvSpPr>
        <p:spPr>
          <a:xfrm rot="5400000">
            <a:off x="8728408" y="3394409"/>
            <a:ext cx="6794631" cy="132552"/>
          </a:xfrm>
          <a:prstGeom prst="rect">
            <a:avLst/>
          </a:prstGeom>
          <a:solidFill>
            <a:srgbClr val="005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5" name="Bilde 14">
            <a:extLst>
              <a:ext uri="{FF2B5EF4-FFF2-40B4-BE49-F238E27FC236}">
                <a16:creationId xmlns:a16="http://schemas.microsoft.com/office/drawing/2014/main" id="{31C7CFDB-A406-B246-869A-8CBA57FE03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667035"/>
            <a:ext cx="12192000" cy="190500"/>
          </a:xfrm>
          <a:prstGeom prst="rect">
            <a:avLst/>
          </a:prstGeom>
        </p:spPr>
      </p:pic>
      <p:pic>
        <p:nvPicPr>
          <p:cNvPr id="18" name="Bilde 17">
            <a:extLst>
              <a:ext uri="{FF2B5EF4-FFF2-40B4-BE49-F238E27FC236}">
                <a16:creationId xmlns:a16="http://schemas.microsoft.com/office/drawing/2014/main" id="{9B52A58A-3BF7-2D46-87BD-311BCAABC8B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000" y="6205832"/>
            <a:ext cx="1101600" cy="486224"/>
          </a:xfrm>
          <a:prstGeom prst="rect">
            <a:avLst/>
          </a:prstGeom>
        </p:spPr>
      </p:pic>
      <p:sp>
        <p:nvSpPr>
          <p:cNvPr id="11" name="Plassholder for tekst 10">
            <a:extLst>
              <a:ext uri="{FF2B5EF4-FFF2-40B4-BE49-F238E27FC236}">
                <a16:creationId xmlns:a16="http://schemas.microsoft.com/office/drawing/2014/main" id="{51E617E7-60D2-2C46-B2B1-6592110418E1}"/>
              </a:ext>
            </a:extLst>
          </p:cNvPr>
          <p:cNvSpPr>
            <a:spLocks noGrp="1"/>
          </p:cNvSpPr>
          <p:nvPr>
            <p:ph type="body" sz="quarter" idx="10"/>
          </p:nvPr>
        </p:nvSpPr>
        <p:spPr>
          <a:xfrm>
            <a:off x="1584325" y="3429000"/>
            <a:ext cx="9031288" cy="533400"/>
          </a:xfrm>
        </p:spPr>
        <p:txBody>
          <a:bodyPr/>
          <a:lstStyle>
            <a:lvl1pPr>
              <a:defRPr>
                <a:solidFill>
                  <a:schemeClr val="accent4"/>
                </a:solidFill>
              </a:defRPr>
            </a:lvl1pPr>
          </a:lstStyle>
          <a:p>
            <a:pPr lvl="0"/>
            <a:r>
              <a:rPr lang="nb-NO"/>
              <a:t>Klikk for å redigere tekststiler i malen</a:t>
            </a:r>
          </a:p>
        </p:txBody>
      </p:sp>
    </p:spTree>
    <p:extLst>
      <p:ext uri="{BB962C8B-B14F-4D97-AF65-F5344CB8AC3E}">
        <p14:creationId xmlns:p14="http://schemas.microsoft.com/office/powerpoint/2010/main" val="1969772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Framside - sett inn illustrasjon">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91A8042-D0A6-8661-C24F-C516BA5AB15A}"/>
              </a:ext>
            </a:extLst>
          </p:cNvPr>
          <p:cNvSpPr>
            <a:spLocks noGrp="1"/>
          </p:cNvSpPr>
          <p:nvPr>
            <p:ph type="ctrTitle" hasCustomPrompt="1"/>
          </p:nvPr>
        </p:nvSpPr>
        <p:spPr>
          <a:xfrm>
            <a:off x="639716" y="942392"/>
            <a:ext cx="5910374" cy="2976465"/>
          </a:xfrm>
        </p:spPr>
        <p:txBody>
          <a:bodyPr anchor="b">
            <a:normAutofit/>
          </a:bodyPr>
          <a:lstStyle>
            <a:lvl1pPr algn="l">
              <a:defRPr sz="4400"/>
            </a:lvl1pPr>
          </a:lstStyle>
          <a:p>
            <a:r>
              <a:rPr lang="nn-NO" noProof="0" dirty="0"/>
              <a:t>Klikk</a:t>
            </a:r>
            <a:r>
              <a:rPr lang="nb-NO" dirty="0"/>
              <a:t> for å redigere overskrift</a:t>
            </a:r>
            <a:endParaRPr lang="nn-NO" dirty="0"/>
          </a:p>
        </p:txBody>
      </p:sp>
      <p:sp>
        <p:nvSpPr>
          <p:cNvPr id="3" name="Undertittel 2">
            <a:extLst>
              <a:ext uri="{FF2B5EF4-FFF2-40B4-BE49-F238E27FC236}">
                <a16:creationId xmlns:a16="http://schemas.microsoft.com/office/drawing/2014/main" id="{DDF454AB-9136-75FE-BE34-14059362D8A6}"/>
              </a:ext>
            </a:extLst>
          </p:cNvPr>
          <p:cNvSpPr>
            <a:spLocks noGrp="1"/>
          </p:cNvSpPr>
          <p:nvPr>
            <p:ph type="subTitle" idx="1"/>
          </p:nvPr>
        </p:nvSpPr>
        <p:spPr>
          <a:xfrm>
            <a:off x="639716" y="4064772"/>
            <a:ext cx="5910374" cy="728433"/>
          </a:xfrm>
        </p:spPr>
        <p:txBody>
          <a:bodyPr>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n-NO" noProof="0" dirty="0"/>
          </a:p>
        </p:txBody>
      </p:sp>
      <p:pic>
        <p:nvPicPr>
          <p:cNvPr id="8" name="Bilde 7" descr="Kommunevåpen Sunnfjord kommune">
            <a:extLst>
              <a:ext uri="{FF2B5EF4-FFF2-40B4-BE49-F238E27FC236}">
                <a16:creationId xmlns:a16="http://schemas.microsoft.com/office/drawing/2014/main" id="{FE0A4B37-EE84-EB53-02D1-9733E36FCAF3}"/>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9928783" y="483145"/>
            <a:ext cx="1690788" cy="569882"/>
          </a:xfrm>
          <a:prstGeom prst="rect">
            <a:avLst/>
          </a:prstGeom>
        </p:spPr>
      </p:pic>
      <p:pic>
        <p:nvPicPr>
          <p:cNvPr id="6" name="Bilde 5">
            <a:extLst>
              <a:ext uri="{FF2B5EF4-FFF2-40B4-BE49-F238E27FC236}">
                <a16:creationId xmlns:a16="http://schemas.microsoft.com/office/drawing/2014/main" id="{DD62B439-6C60-939C-45B3-C4C1963C76C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rcRect/>
          <a:stretch/>
        </p:blipFill>
        <p:spPr>
          <a:xfrm rot="728888">
            <a:off x="142261" y="582762"/>
            <a:ext cx="4032440" cy="4722459"/>
          </a:xfrm>
          <a:prstGeom prst="rect">
            <a:avLst/>
          </a:prstGeom>
        </p:spPr>
      </p:pic>
    </p:spTree>
    <p:extLst>
      <p:ext uri="{BB962C8B-B14F-4D97-AF65-F5344CB8AC3E}">
        <p14:creationId xmlns:p14="http://schemas.microsoft.com/office/powerpoint/2010/main" val="1900170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Ein innhaldsd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4BF590C-EFCF-B322-9A5A-6019D1BC2197}"/>
              </a:ext>
            </a:extLst>
          </p:cNvPr>
          <p:cNvSpPr>
            <a:spLocks noGrp="1"/>
          </p:cNvSpPr>
          <p:nvPr>
            <p:ph type="title" hasCustomPrompt="1"/>
          </p:nvPr>
        </p:nvSpPr>
        <p:spPr/>
        <p:txBody>
          <a:bodyPr/>
          <a:lstStyle>
            <a:lvl1pPr>
              <a:defRPr/>
            </a:lvl1pPr>
          </a:lstStyle>
          <a:p>
            <a:r>
              <a:rPr lang="nb-NO" dirty="0"/>
              <a:t>Klikk for å </a:t>
            </a:r>
            <a:r>
              <a:rPr lang="nn-NO" noProof="0" dirty="0"/>
              <a:t>redigere</a:t>
            </a:r>
            <a:r>
              <a:rPr lang="nb-NO" dirty="0"/>
              <a:t> overskrift</a:t>
            </a:r>
            <a:endParaRPr lang="nn-NO" dirty="0"/>
          </a:p>
        </p:txBody>
      </p:sp>
      <p:sp>
        <p:nvSpPr>
          <p:cNvPr id="3" name="Plassholder for innhold 2">
            <a:extLst>
              <a:ext uri="{FF2B5EF4-FFF2-40B4-BE49-F238E27FC236}">
                <a16:creationId xmlns:a16="http://schemas.microsoft.com/office/drawing/2014/main" id="{72EC36E0-018F-EE88-5CFB-2CEAD73D8883}"/>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dirty="0"/>
          </a:p>
        </p:txBody>
      </p:sp>
    </p:spTree>
    <p:extLst>
      <p:ext uri="{BB962C8B-B14F-4D97-AF65-F5344CB8AC3E}">
        <p14:creationId xmlns:p14="http://schemas.microsoft.com/office/powerpoint/2010/main" val="1703867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 innhaldsdelar (passar til illustrasjon)">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259D08A-36F4-FF0E-E0F5-8A4154A014AB}"/>
              </a:ext>
            </a:extLst>
          </p:cNvPr>
          <p:cNvSpPr>
            <a:spLocks noGrp="1"/>
          </p:cNvSpPr>
          <p:nvPr>
            <p:ph type="title" hasCustomPrompt="1"/>
          </p:nvPr>
        </p:nvSpPr>
        <p:spPr/>
        <p:txBody>
          <a:bodyPr/>
          <a:lstStyle>
            <a:lvl1pPr>
              <a:defRPr/>
            </a:lvl1pPr>
          </a:lstStyle>
          <a:p>
            <a:r>
              <a:rPr lang="nb-NO" dirty="0"/>
              <a:t>Klikk for å </a:t>
            </a:r>
            <a:r>
              <a:rPr lang="nn-NO" noProof="0" dirty="0"/>
              <a:t>redigere</a:t>
            </a:r>
            <a:r>
              <a:rPr lang="nb-NO" dirty="0"/>
              <a:t> overskrift</a:t>
            </a:r>
            <a:endParaRPr lang="nn-NO" dirty="0"/>
          </a:p>
        </p:txBody>
      </p:sp>
      <p:sp>
        <p:nvSpPr>
          <p:cNvPr id="3" name="Plassholder for innhold 2">
            <a:extLst>
              <a:ext uri="{FF2B5EF4-FFF2-40B4-BE49-F238E27FC236}">
                <a16:creationId xmlns:a16="http://schemas.microsoft.com/office/drawing/2014/main" id="{2F12C6BF-C4A2-6AA8-65DF-FBDEBE611C9C}"/>
              </a:ext>
            </a:extLst>
          </p:cNvPr>
          <p:cNvSpPr>
            <a:spLocks noGrp="1"/>
          </p:cNvSpPr>
          <p:nvPr>
            <p:ph sz="half" idx="1"/>
          </p:nvPr>
        </p:nvSpPr>
        <p:spPr>
          <a:xfrm>
            <a:off x="838200" y="1825625"/>
            <a:ext cx="5181600" cy="4351338"/>
          </a:xfrm>
        </p:spPr>
        <p:txBody>
          <a:bodyPr/>
          <a:lstStyle>
            <a:lvl1pPr>
              <a:defRPr sz="2000"/>
            </a:lvl1pPr>
            <a:lvl2pPr>
              <a:defRPr sz="1800"/>
            </a:lvl2pPr>
            <a:lvl3pPr>
              <a:defRPr sz="1600"/>
            </a:lvl3pPr>
            <a:lvl4pPr>
              <a:defRPr sz="1400"/>
            </a:lvl4pPr>
            <a:lvl5pPr>
              <a:defRPr sz="1400"/>
            </a:lvl5pPr>
          </a:lstStyle>
          <a:p>
            <a:pPr lvl="0"/>
            <a:r>
              <a:rPr lang="nb-NO"/>
              <a:t>Klikk for å redigere tekststiler i malen</a:t>
            </a:r>
          </a:p>
        </p:txBody>
      </p:sp>
      <p:sp>
        <p:nvSpPr>
          <p:cNvPr id="5" name="Plassholder for innhold 2">
            <a:extLst>
              <a:ext uri="{FF2B5EF4-FFF2-40B4-BE49-F238E27FC236}">
                <a16:creationId xmlns:a16="http://schemas.microsoft.com/office/drawing/2014/main" id="{CF1CFD8B-9DE3-22A6-9926-B2B8F68B6DB4}"/>
              </a:ext>
            </a:extLst>
          </p:cNvPr>
          <p:cNvSpPr>
            <a:spLocks noGrp="1"/>
          </p:cNvSpPr>
          <p:nvPr>
            <p:ph sz="half" idx="10"/>
          </p:nvPr>
        </p:nvSpPr>
        <p:spPr>
          <a:xfrm>
            <a:off x="6172202" y="1825625"/>
            <a:ext cx="5181600" cy="4351338"/>
          </a:xfrm>
        </p:spPr>
        <p:txBody>
          <a:bodyPr/>
          <a:lstStyle>
            <a:lvl1pPr>
              <a:defRPr sz="2000"/>
            </a:lvl1pPr>
            <a:lvl2pPr>
              <a:defRPr sz="1800"/>
            </a:lvl2pPr>
            <a:lvl3pPr>
              <a:defRPr sz="1600"/>
            </a:lvl3pPr>
            <a:lvl4pPr>
              <a:defRPr sz="1400"/>
            </a:lvl4pPr>
            <a:lvl5pPr>
              <a:defRPr sz="1400"/>
            </a:lvl5pPr>
          </a:lstStyle>
          <a:p>
            <a:pPr lvl="0"/>
            <a:r>
              <a:rPr lang="nb-NO"/>
              <a:t>Klikk for å redigere tekststiler i malen</a:t>
            </a:r>
          </a:p>
        </p:txBody>
      </p:sp>
    </p:spTree>
    <p:extLst>
      <p:ext uri="{BB962C8B-B14F-4D97-AF65-F5344CB8AC3E}">
        <p14:creationId xmlns:p14="http://schemas.microsoft.com/office/powerpoint/2010/main" val="718617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amanlikning ">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263D0FE-6D7A-2AA7-C5A1-F94AB0264821}"/>
              </a:ext>
            </a:extLst>
          </p:cNvPr>
          <p:cNvSpPr>
            <a:spLocks noGrp="1"/>
          </p:cNvSpPr>
          <p:nvPr>
            <p:ph type="title" hasCustomPrompt="1"/>
          </p:nvPr>
        </p:nvSpPr>
        <p:spPr>
          <a:xfrm>
            <a:off x="839788" y="365125"/>
            <a:ext cx="10515600" cy="1325563"/>
          </a:xfrm>
        </p:spPr>
        <p:txBody>
          <a:bodyPr/>
          <a:lstStyle>
            <a:lvl1pPr>
              <a:defRPr/>
            </a:lvl1pPr>
          </a:lstStyle>
          <a:p>
            <a:r>
              <a:rPr lang="nb-NO" dirty="0"/>
              <a:t>Klikk for å redigere </a:t>
            </a:r>
            <a:r>
              <a:rPr lang="nn-NO" noProof="0" dirty="0"/>
              <a:t>overskrift</a:t>
            </a:r>
          </a:p>
        </p:txBody>
      </p:sp>
      <p:sp>
        <p:nvSpPr>
          <p:cNvPr id="3" name="Plassholder for tekst 2">
            <a:extLst>
              <a:ext uri="{FF2B5EF4-FFF2-40B4-BE49-F238E27FC236}">
                <a16:creationId xmlns:a16="http://schemas.microsoft.com/office/drawing/2014/main" id="{B104092E-22DB-65E8-FC71-97D9460B5910}"/>
              </a:ext>
            </a:extLst>
          </p:cNvPr>
          <p:cNvSpPr>
            <a:spLocks noGrp="1"/>
          </p:cNvSpPr>
          <p:nvPr>
            <p:ph type="body" idx="1"/>
          </p:nvPr>
        </p:nvSpPr>
        <p:spPr>
          <a:xfrm>
            <a:off x="839788" y="1681163"/>
            <a:ext cx="5157787" cy="823912"/>
          </a:xfrm>
        </p:spPr>
        <p:txBody>
          <a:bodyPr anchor="b">
            <a:noAutofit/>
          </a:bodyPr>
          <a:lstStyle>
            <a:lvl1pPr marL="0" indent="0">
              <a:buNone/>
              <a:defRPr sz="2800" b="0">
                <a:solidFill>
                  <a:srgbClr val="0A325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noProof="0"/>
              <a:t>Klikk for å redigere tekststiler i malen</a:t>
            </a:r>
          </a:p>
        </p:txBody>
      </p:sp>
      <p:sp>
        <p:nvSpPr>
          <p:cNvPr id="4" name="Plassholder for innhold 3">
            <a:extLst>
              <a:ext uri="{FF2B5EF4-FFF2-40B4-BE49-F238E27FC236}">
                <a16:creationId xmlns:a16="http://schemas.microsoft.com/office/drawing/2014/main" id="{EB3DFBC6-2861-D4A6-E6B5-D84081BDEA30}"/>
              </a:ext>
            </a:extLst>
          </p:cNvPr>
          <p:cNvSpPr>
            <a:spLocks noGrp="1"/>
          </p:cNvSpPr>
          <p:nvPr>
            <p:ph sz="half" idx="2"/>
          </p:nvPr>
        </p:nvSpPr>
        <p:spPr>
          <a:xfrm>
            <a:off x="839788" y="2505075"/>
            <a:ext cx="5157787" cy="3684588"/>
          </a:xfrm>
        </p:spPr>
        <p:txBody>
          <a:bodyPr/>
          <a:lstStyle>
            <a:lvl1pPr>
              <a:buClr>
                <a:srgbClr val="0A3255"/>
              </a:buClr>
              <a:defRPr sz="2000"/>
            </a:lvl1pPr>
            <a:lvl2pPr>
              <a:defRPr sz="1800"/>
            </a:lvl2pPr>
            <a:lvl3pPr>
              <a:defRPr sz="1600"/>
            </a:lvl3pPr>
            <a:lvl4pPr>
              <a:defRPr sz="1400"/>
            </a:lvl4pPr>
            <a:lvl5pPr>
              <a:defRPr sz="1400"/>
            </a:lvl5pPr>
          </a:lstStyle>
          <a:p>
            <a:pPr lvl="0"/>
            <a:r>
              <a:rPr lang="nb-NO"/>
              <a:t>Klikk for å redigere tekststiler i malen</a:t>
            </a:r>
          </a:p>
        </p:txBody>
      </p:sp>
      <p:sp>
        <p:nvSpPr>
          <p:cNvPr id="5" name="Plassholder for tekst 4">
            <a:extLst>
              <a:ext uri="{FF2B5EF4-FFF2-40B4-BE49-F238E27FC236}">
                <a16:creationId xmlns:a16="http://schemas.microsoft.com/office/drawing/2014/main" id="{FCABCD0E-CFCC-697B-FEB6-B19A47582AC9}"/>
              </a:ext>
            </a:extLst>
          </p:cNvPr>
          <p:cNvSpPr>
            <a:spLocks noGrp="1"/>
          </p:cNvSpPr>
          <p:nvPr>
            <p:ph type="body" sz="quarter" idx="3"/>
          </p:nvPr>
        </p:nvSpPr>
        <p:spPr>
          <a:xfrm>
            <a:off x="6172200" y="1681163"/>
            <a:ext cx="5183188" cy="823912"/>
          </a:xfrm>
        </p:spPr>
        <p:txBody>
          <a:bodyPr anchor="b">
            <a:noAutofit/>
          </a:bodyPr>
          <a:lstStyle>
            <a:lvl1pPr marL="0" indent="0">
              <a:buNone/>
              <a:defRPr sz="2800" b="0">
                <a:solidFill>
                  <a:srgbClr val="0A325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noProof="0"/>
              <a:t>Klikk for å redigere tekststiler i malen</a:t>
            </a:r>
          </a:p>
        </p:txBody>
      </p:sp>
      <p:sp>
        <p:nvSpPr>
          <p:cNvPr id="7" name="Plassholder for innhold 3">
            <a:extLst>
              <a:ext uri="{FF2B5EF4-FFF2-40B4-BE49-F238E27FC236}">
                <a16:creationId xmlns:a16="http://schemas.microsoft.com/office/drawing/2014/main" id="{5C292143-11D2-55AE-9C39-12047FEF620C}"/>
              </a:ext>
            </a:extLst>
          </p:cNvPr>
          <p:cNvSpPr>
            <a:spLocks noGrp="1"/>
          </p:cNvSpPr>
          <p:nvPr>
            <p:ph sz="half" idx="10"/>
          </p:nvPr>
        </p:nvSpPr>
        <p:spPr>
          <a:xfrm>
            <a:off x="6172200" y="2505075"/>
            <a:ext cx="5180012" cy="3684588"/>
          </a:xfrm>
        </p:spPr>
        <p:txBody>
          <a:bodyPr/>
          <a:lstStyle>
            <a:lvl1pPr>
              <a:defRPr sz="2000"/>
            </a:lvl1pPr>
            <a:lvl2pPr>
              <a:defRPr sz="1800"/>
            </a:lvl2pPr>
            <a:lvl3pPr>
              <a:defRPr sz="1600"/>
            </a:lvl3pPr>
            <a:lvl4pPr>
              <a:defRPr sz="1400"/>
            </a:lvl4pPr>
            <a:lvl5pPr>
              <a:defRPr sz="1400"/>
            </a:lvl5pPr>
          </a:lstStyle>
          <a:p>
            <a:pPr lvl="0"/>
            <a:r>
              <a:rPr lang="nb-NO"/>
              <a:t>Klikk for å redigere tekststiler i malen</a:t>
            </a:r>
          </a:p>
        </p:txBody>
      </p:sp>
    </p:spTree>
    <p:extLst>
      <p:ext uri="{BB962C8B-B14F-4D97-AF65-F5344CB8AC3E}">
        <p14:creationId xmlns:p14="http://schemas.microsoft.com/office/powerpoint/2010/main" val="2418813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nhaldsside med fotogafi til høgr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8A15582-A0F5-B34B-7000-6391C37C1BE0}"/>
              </a:ext>
            </a:extLst>
          </p:cNvPr>
          <p:cNvSpPr>
            <a:spLocks noGrp="1"/>
          </p:cNvSpPr>
          <p:nvPr>
            <p:ph type="title"/>
          </p:nvPr>
        </p:nvSpPr>
        <p:spPr>
          <a:xfrm>
            <a:off x="234779" y="236319"/>
            <a:ext cx="5622324" cy="711332"/>
          </a:xfrm>
        </p:spPr>
        <p:txBody>
          <a:bodyPr anchor="b">
            <a:normAutofit/>
          </a:bodyPr>
          <a:lstStyle>
            <a:lvl1pPr>
              <a:defRPr sz="3400"/>
            </a:lvl1pPr>
          </a:lstStyle>
          <a:p>
            <a:r>
              <a:rPr lang="nb-NO"/>
              <a:t>Klikk for å redigere tittelstil</a:t>
            </a:r>
            <a:endParaRPr lang="nn-NO" dirty="0"/>
          </a:p>
        </p:txBody>
      </p:sp>
      <p:sp>
        <p:nvSpPr>
          <p:cNvPr id="3" name="Plassholder for bilde 2">
            <a:extLst>
              <a:ext uri="{FF2B5EF4-FFF2-40B4-BE49-F238E27FC236}">
                <a16:creationId xmlns:a16="http://schemas.microsoft.com/office/drawing/2014/main" id="{567F2273-16AB-87A1-103E-D7EEA96C0C48}"/>
              </a:ext>
            </a:extLst>
          </p:cNvPr>
          <p:cNvSpPr>
            <a:spLocks noGrp="1" noRot="1" noMove="1" noResize="1" noEditPoints="1" noAdjustHandles="1" noChangeArrowheads="1" noChangeShapeType="1"/>
          </p:cNvSpPr>
          <p:nvPr>
            <p:ph type="pic" idx="1"/>
          </p:nvPr>
        </p:nvSpPr>
        <p:spPr>
          <a:xfrm>
            <a:off x="6096000" y="1"/>
            <a:ext cx="6095999"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nn-NO" dirty="0"/>
          </a:p>
        </p:txBody>
      </p:sp>
      <p:sp>
        <p:nvSpPr>
          <p:cNvPr id="8" name="Plassholder for innhold 2">
            <a:extLst>
              <a:ext uri="{FF2B5EF4-FFF2-40B4-BE49-F238E27FC236}">
                <a16:creationId xmlns:a16="http://schemas.microsoft.com/office/drawing/2014/main" id="{2E8F172C-7680-B0B6-BC5F-307EF3A1EA7D}"/>
              </a:ext>
            </a:extLst>
          </p:cNvPr>
          <p:cNvSpPr>
            <a:spLocks noGrp="1"/>
          </p:cNvSpPr>
          <p:nvPr>
            <p:ph idx="10"/>
          </p:nvPr>
        </p:nvSpPr>
        <p:spPr>
          <a:xfrm>
            <a:off x="234779" y="1238597"/>
            <a:ext cx="5622324" cy="5186266"/>
          </a:xfrm>
        </p:spPr>
        <p:txBody>
          <a:bodyPr/>
          <a:lstStyle>
            <a:lvl1pPr>
              <a:defRPr sz="2000"/>
            </a:lvl1pPr>
            <a:lvl2pPr>
              <a:defRPr sz="1800"/>
            </a:lvl2pPr>
            <a:lvl3pPr>
              <a:defRPr sz="1600"/>
            </a:lvl3pPr>
            <a:lvl4pPr>
              <a:defRPr sz="1400"/>
            </a:lvl4pPr>
            <a:lvl5pPr>
              <a:defRPr sz="1400"/>
            </a:lvl5pPr>
          </a:lstStyle>
          <a:p>
            <a:pPr lvl="0"/>
            <a:r>
              <a:rPr lang="nb-NO"/>
              <a:t>Klikk for å redigere tekststiler i malen</a:t>
            </a:r>
          </a:p>
        </p:txBody>
      </p:sp>
      <p:sp>
        <p:nvSpPr>
          <p:cNvPr id="5" name="Plassholder for tekst 5">
            <a:extLst>
              <a:ext uri="{FF2B5EF4-FFF2-40B4-BE49-F238E27FC236}">
                <a16:creationId xmlns:a16="http://schemas.microsoft.com/office/drawing/2014/main" id="{DA3FA842-66D3-6F4A-26B5-A3C6EB4FCFE0}"/>
              </a:ext>
            </a:extLst>
          </p:cNvPr>
          <p:cNvSpPr>
            <a:spLocks noGrp="1"/>
          </p:cNvSpPr>
          <p:nvPr userDrawn="1"/>
        </p:nvSpPr>
        <p:spPr>
          <a:xfrm>
            <a:off x="3319477" y="6497424"/>
            <a:ext cx="486806" cy="248513"/>
          </a:xfrm>
          <a:prstGeom prst="rect">
            <a:avLst/>
          </a:prstGeom>
        </p:spPr>
        <p:txBody>
          <a:bodyPr vert="horz" lIns="91440" tIns="45720" rIns="91440" bIns="45720" rtlCol="0">
            <a:no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r">
              <a:buFontTx/>
              <a:buNone/>
            </a:pPr>
            <a:r>
              <a:rPr lang="nn-NO" sz="1000" dirty="0"/>
              <a:t>Foto:</a:t>
            </a:r>
          </a:p>
        </p:txBody>
      </p:sp>
      <p:sp>
        <p:nvSpPr>
          <p:cNvPr id="6" name="Plassholder for tekst 5">
            <a:extLst>
              <a:ext uri="{FF2B5EF4-FFF2-40B4-BE49-F238E27FC236}">
                <a16:creationId xmlns:a16="http://schemas.microsoft.com/office/drawing/2014/main" id="{672F9960-E8B7-A4C6-1860-D7DD92D04B74}"/>
              </a:ext>
            </a:extLst>
          </p:cNvPr>
          <p:cNvSpPr>
            <a:spLocks noGrp="1"/>
          </p:cNvSpPr>
          <p:nvPr>
            <p:ph type="body" sz="quarter" idx="11"/>
          </p:nvPr>
        </p:nvSpPr>
        <p:spPr>
          <a:xfrm>
            <a:off x="3806283" y="6497424"/>
            <a:ext cx="2050820" cy="248513"/>
          </a:xfrm>
        </p:spPr>
        <p:txBody>
          <a:bodyPr>
            <a:normAutofit/>
          </a:bodyPr>
          <a:lstStyle>
            <a:lvl1pPr marL="0" indent="0">
              <a:buNone/>
              <a:defRPr sz="1000"/>
            </a:lvl1pPr>
          </a:lstStyle>
          <a:p>
            <a:pPr lvl="0"/>
            <a:r>
              <a:rPr lang="nb-NO"/>
              <a:t>Klikk for å redigere tekststiler i malen</a:t>
            </a:r>
          </a:p>
        </p:txBody>
      </p:sp>
    </p:spTree>
    <p:extLst>
      <p:ext uri="{BB962C8B-B14F-4D97-AF65-F5344CB8AC3E}">
        <p14:creationId xmlns:p14="http://schemas.microsoft.com/office/powerpoint/2010/main" val="1120047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nhaldsside med fotografi til venstr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8A15582-A0F5-B34B-7000-6391C37C1BE0}"/>
              </a:ext>
            </a:extLst>
          </p:cNvPr>
          <p:cNvSpPr>
            <a:spLocks noGrp="1"/>
          </p:cNvSpPr>
          <p:nvPr>
            <p:ph type="title"/>
          </p:nvPr>
        </p:nvSpPr>
        <p:spPr>
          <a:xfrm>
            <a:off x="6339016" y="210148"/>
            <a:ext cx="5609968" cy="745816"/>
          </a:xfrm>
        </p:spPr>
        <p:txBody>
          <a:bodyPr anchor="b">
            <a:normAutofit/>
          </a:bodyPr>
          <a:lstStyle>
            <a:lvl1pPr>
              <a:defRPr sz="3400"/>
            </a:lvl1pPr>
          </a:lstStyle>
          <a:p>
            <a:r>
              <a:rPr lang="nb-NO"/>
              <a:t>Klikk for å redigere tittelstil</a:t>
            </a:r>
            <a:endParaRPr lang="nn-NO" dirty="0"/>
          </a:p>
        </p:txBody>
      </p:sp>
      <p:sp>
        <p:nvSpPr>
          <p:cNvPr id="3" name="Plassholder for bilde 2">
            <a:extLst>
              <a:ext uri="{FF2B5EF4-FFF2-40B4-BE49-F238E27FC236}">
                <a16:creationId xmlns:a16="http://schemas.microsoft.com/office/drawing/2014/main" id="{567F2273-16AB-87A1-103E-D7EEA96C0C48}"/>
              </a:ext>
            </a:extLst>
          </p:cNvPr>
          <p:cNvSpPr>
            <a:spLocks noGrp="1" noRot="1" noMove="1" noResize="1" noEditPoints="1" noAdjustHandles="1" noChangeArrowheads="1" noChangeShapeType="1"/>
          </p:cNvSpPr>
          <p:nvPr>
            <p:ph type="pic" idx="1"/>
          </p:nvPr>
        </p:nvSpPr>
        <p:spPr>
          <a:xfrm>
            <a:off x="0" y="0"/>
            <a:ext cx="6095999"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nn-NO" dirty="0"/>
          </a:p>
        </p:txBody>
      </p:sp>
      <p:sp>
        <p:nvSpPr>
          <p:cNvPr id="8" name="Plassholder for innhold 2">
            <a:extLst>
              <a:ext uri="{FF2B5EF4-FFF2-40B4-BE49-F238E27FC236}">
                <a16:creationId xmlns:a16="http://schemas.microsoft.com/office/drawing/2014/main" id="{2E8F172C-7680-B0B6-BC5F-307EF3A1EA7D}"/>
              </a:ext>
            </a:extLst>
          </p:cNvPr>
          <p:cNvSpPr>
            <a:spLocks noGrp="1"/>
          </p:cNvSpPr>
          <p:nvPr>
            <p:ph idx="10"/>
          </p:nvPr>
        </p:nvSpPr>
        <p:spPr>
          <a:xfrm>
            <a:off x="6339016" y="1147156"/>
            <a:ext cx="5609967" cy="5189476"/>
          </a:xfrm>
        </p:spPr>
        <p:txBody>
          <a:bodyPr/>
          <a:lstStyle>
            <a:lvl1pPr>
              <a:defRPr sz="2000"/>
            </a:lvl1pPr>
            <a:lvl2pPr>
              <a:defRPr sz="1800"/>
            </a:lvl2pPr>
            <a:lvl3pPr>
              <a:defRPr sz="1600"/>
            </a:lvl3pPr>
            <a:lvl4pPr>
              <a:defRPr sz="1400"/>
            </a:lvl4pPr>
            <a:lvl5pPr>
              <a:defRPr sz="1400"/>
            </a:lvl5pPr>
          </a:lstStyle>
          <a:p>
            <a:pPr lvl="0"/>
            <a:r>
              <a:rPr lang="nb-NO"/>
              <a:t>Klikk for å redigere tekststiler i malen</a:t>
            </a:r>
          </a:p>
        </p:txBody>
      </p:sp>
      <p:sp>
        <p:nvSpPr>
          <p:cNvPr id="4" name="Plassholder for tekst 5">
            <a:extLst>
              <a:ext uri="{FF2B5EF4-FFF2-40B4-BE49-F238E27FC236}">
                <a16:creationId xmlns:a16="http://schemas.microsoft.com/office/drawing/2014/main" id="{77D2EA2F-34FC-E106-8886-3E9E19F26535}"/>
              </a:ext>
            </a:extLst>
          </p:cNvPr>
          <p:cNvSpPr>
            <a:spLocks noGrp="1"/>
          </p:cNvSpPr>
          <p:nvPr userDrawn="1"/>
        </p:nvSpPr>
        <p:spPr>
          <a:xfrm>
            <a:off x="6339016" y="6523595"/>
            <a:ext cx="486806" cy="248513"/>
          </a:xfrm>
          <a:prstGeom prst="rect">
            <a:avLst/>
          </a:prstGeom>
        </p:spPr>
        <p:txBody>
          <a:bodyPr vert="horz" lIns="91440" tIns="45720" rIns="91440" bIns="45720" rtlCol="0">
            <a:no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a:buFontTx/>
              <a:buNone/>
            </a:pPr>
            <a:r>
              <a:rPr lang="nn-NO" sz="1000" dirty="0"/>
              <a:t>Foto:</a:t>
            </a:r>
          </a:p>
        </p:txBody>
      </p:sp>
      <p:sp>
        <p:nvSpPr>
          <p:cNvPr id="6" name="Plassholder for tekst 5">
            <a:extLst>
              <a:ext uri="{FF2B5EF4-FFF2-40B4-BE49-F238E27FC236}">
                <a16:creationId xmlns:a16="http://schemas.microsoft.com/office/drawing/2014/main" id="{EAE2BFFA-A311-5918-6040-BB791A5456AE}"/>
              </a:ext>
            </a:extLst>
          </p:cNvPr>
          <p:cNvSpPr>
            <a:spLocks noGrp="1"/>
          </p:cNvSpPr>
          <p:nvPr>
            <p:ph type="body" sz="quarter" idx="11"/>
          </p:nvPr>
        </p:nvSpPr>
        <p:spPr>
          <a:xfrm>
            <a:off x="6825822" y="6523595"/>
            <a:ext cx="2050820" cy="248513"/>
          </a:xfrm>
        </p:spPr>
        <p:txBody>
          <a:bodyPr>
            <a:normAutofit/>
          </a:bodyPr>
          <a:lstStyle>
            <a:lvl1pPr marL="0" indent="0" algn="l">
              <a:buNone/>
              <a:defRPr sz="1000"/>
            </a:lvl1pPr>
          </a:lstStyle>
          <a:p>
            <a:pPr lvl="0"/>
            <a:r>
              <a:rPr lang="nb-NO"/>
              <a:t>Klikk for å redigere tekststiler i malen</a:t>
            </a:r>
          </a:p>
        </p:txBody>
      </p:sp>
    </p:spTree>
    <p:extLst>
      <p:ext uri="{BB962C8B-B14F-4D97-AF65-F5344CB8AC3E}">
        <p14:creationId xmlns:p14="http://schemas.microsoft.com/office/powerpoint/2010/main" val="2932130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om side med 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FA37455-DAD4-1BB0-F44A-7E6C5AED2E63}"/>
              </a:ext>
            </a:extLst>
          </p:cNvPr>
          <p:cNvSpPr>
            <a:spLocks noGrp="1"/>
          </p:cNvSpPr>
          <p:nvPr>
            <p:ph type="title" hasCustomPrompt="1"/>
          </p:nvPr>
        </p:nvSpPr>
        <p:spPr/>
        <p:txBody>
          <a:bodyPr/>
          <a:lstStyle>
            <a:lvl1pPr>
              <a:defRPr/>
            </a:lvl1pPr>
          </a:lstStyle>
          <a:p>
            <a:r>
              <a:rPr lang="nb-NO" dirty="0"/>
              <a:t>Klikk for å redigere overskrift</a:t>
            </a:r>
            <a:endParaRPr lang="nn-NO" dirty="0"/>
          </a:p>
        </p:txBody>
      </p:sp>
    </p:spTree>
    <p:extLst>
      <p:ext uri="{BB962C8B-B14F-4D97-AF65-F5344CB8AC3E}">
        <p14:creationId xmlns:p14="http://schemas.microsoft.com/office/powerpoint/2010/main" val="1939619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om s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3515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3F2F5"/>
        </a:solid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92B66973-EF0B-9568-3E00-F0F20C1518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dirty="0"/>
              <a:t>Klikk for å </a:t>
            </a:r>
            <a:r>
              <a:rPr lang="nn-NO" noProof="0" dirty="0"/>
              <a:t>redigere</a:t>
            </a:r>
            <a:r>
              <a:rPr lang="nb-NO" dirty="0"/>
              <a:t> tittelstil</a:t>
            </a:r>
            <a:endParaRPr lang="nn-NO" dirty="0"/>
          </a:p>
        </p:txBody>
      </p:sp>
      <p:sp>
        <p:nvSpPr>
          <p:cNvPr id="3" name="Plassholder for tekst 2">
            <a:extLst>
              <a:ext uri="{FF2B5EF4-FFF2-40B4-BE49-F238E27FC236}">
                <a16:creationId xmlns:a16="http://schemas.microsoft.com/office/drawing/2014/main" id="{44AA1D52-3DAD-C6EB-D6DF-3BADE82826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endParaRPr lang="nn-NO" dirty="0"/>
          </a:p>
        </p:txBody>
      </p:sp>
    </p:spTree>
    <p:extLst>
      <p:ext uri="{BB962C8B-B14F-4D97-AF65-F5344CB8AC3E}">
        <p14:creationId xmlns:p14="http://schemas.microsoft.com/office/powerpoint/2010/main" val="3610668410"/>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2" r:id="rId4"/>
    <p:sldLayoutId id="2147483653" r:id="rId5"/>
    <p:sldLayoutId id="2147483657" r:id="rId6"/>
    <p:sldLayoutId id="2147483660" r:id="rId7"/>
    <p:sldLayoutId id="2147483654" r:id="rId8"/>
    <p:sldLayoutId id="2147483655" r:id="rId9"/>
    <p:sldLayoutId id="2147483651" r:id="rId10"/>
    <p:sldLayoutId id="2147483662" r:id="rId11"/>
  </p:sldLayoutIdLst>
  <p:txStyles>
    <p:titleStyle>
      <a:lvl1pPr algn="l" defTabSz="914400" rtl="0" eaLnBrk="1" latinLnBrk="0" hangingPunct="1">
        <a:lnSpc>
          <a:spcPct val="90000"/>
        </a:lnSpc>
        <a:spcBef>
          <a:spcPct val="0"/>
        </a:spcBef>
        <a:buNone/>
        <a:defRPr sz="4400" kern="1200">
          <a:solidFill>
            <a:srgbClr val="0A3255"/>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A3255"/>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A3255"/>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A3255"/>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A3255"/>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A325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10253C7-7CB7-AC51-B801-A703504BEE03}"/>
              </a:ext>
            </a:extLst>
          </p:cNvPr>
          <p:cNvSpPr>
            <a:spLocks noGrp="1"/>
          </p:cNvSpPr>
          <p:nvPr>
            <p:ph type="ctrTitle"/>
          </p:nvPr>
        </p:nvSpPr>
        <p:spPr/>
        <p:txBody>
          <a:bodyPr>
            <a:normAutofit/>
          </a:bodyPr>
          <a:lstStyle/>
          <a:p>
            <a:r>
              <a:rPr lang="nn-NO" dirty="0"/>
              <a:t>Økonomisk berekraftig Sunnfjord kommune</a:t>
            </a:r>
          </a:p>
        </p:txBody>
      </p:sp>
      <p:sp>
        <p:nvSpPr>
          <p:cNvPr id="3" name="Undertittel 2">
            <a:extLst>
              <a:ext uri="{FF2B5EF4-FFF2-40B4-BE49-F238E27FC236}">
                <a16:creationId xmlns:a16="http://schemas.microsoft.com/office/drawing/2014/main" id="{108A516F-8675-0ECB-EBD5-2211DB090D6C}"/>
              </a:ext>
            </a:extLst>
          </p:cNvPr>
          <p:cNvSpPr>
            <a:spLocks noGrp="1"/>
          </p:cNvSpPr>
          <p:nvPr>
            <p:ph type="subTitle" idx="1"/>
          </p:nvPr>
        </p:nvSpPr>
        <p:spPr>
          <a:xfrm>
            <a:off x="639716" y="4038139"/>
            <a:ext cx="5910374" cy="728433"/>
          </a:xfrm>
        </p:spPr>
        <p:txBody>
          <a:bodyPr vert="horz" lIns="91440" tIns="45720" rIns="91440" bIns="45720" rtlCol="0" anchor="t">
            <a:normAutofit/>
          </a:bodyPr>
          <a:lstStyle/>
          <a:p>
            <a:r>
              <a:rPr lang="nn-NO"/>
              <a:t>Justering av kurs</a:t>
            </a:r>
            <a:endParaRPr lang="nn-NO" dirty="0"/>
          </a:p>
        </p:txBody>
      </p:sp>
    </p:spTree>
    <p:extLst>
      <p:ext uri="{BB962C8B-B14F-4D97-AF65-F5344CB8AC3E}">
        <p14:creationId xmlns:p14="http://schemas.microsoft.com/office/powerpoint/2010/main" val="36038407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7B6563E-6274-769A-4CB5-4A4BEBA9CB15}"/>
              </a:ext>
            </a:extLst>
          </p:cNvPr>
          <p:cNvSpPr>
            <a:spLocks noGrp="1"/>
          </p:cNvSpPr>
          <p:nvPr>
            <p:ph type="title"/>
          </p:nvPr>
        </p:nvSpPr>
        <p:spPr/>
        <p:txBody>
          <a:bodyPr/>
          <a:lstStyle/>
          <a:p>
            <a:r>
              <a:rPr lang="nn-NO" dirty="0"/>
              <a:t>Norge mot 2060 – framleis god fordeling</a:t>
            </a:r>
          </a:p>
        </p:txBody>
      </p:sp>
      <p:sp>
        <p:nvSpPr>
          <p:cNvPr id="3" name="Plassholder for innhold 2">
            <a:extLst>
              <a:ext uri="{FF2B5EF4-FFF2-40B4-BE49-F238E27FC236}">
                <a16:creationId xmlns:a16="http://schemas.microsoft.com/office/drawing/2014/main" id="{5676EA68-E4D0-7741-0D56-28D0743FDE88}"/>
              </a:ext>
            </a:extLst>
          </p:cNvPr>
          <p:cNvSpPr>
            <a:spLocks noGrp="1"/>
          </p:cNvSpPr>
          <p:nvPr>
            <p:ph idx="1"/>
          </p:nvPr>
        </p:nvSpPr>
        <p:spPr/>
        <p:txBody>
          <a:bodyPr>
            <a:normAutofit/>
          </a:bodyPr>
          <a:lstStyle/>
          <a:p>
            <a:pPr marL="0" indent="0">
              <a:buNone/>
            </a:pPr>
            <a:r>
              <a:rPr lang="nn-NO" sz="1200" b="1" dirty="0"/>
              <a:t>Auka arbeidstilbod og ein meir effektiv offentleg forvaltning kan betre utviklinga</a:t>
            </a:r>
          </a:p>
        </p:txBody>
      </p:sp>
      <p:pic>
        <p:nvPicPr>
          <p:cNvPr id="5" name="Bilde 4">
            <a:extLst>
              <a:ext uri="{FF2B5EF4-FFF2-40B4-BE49-F238E27FC236}">
                <a16:creationId xmlns:a16="http://schemas.microsoft.com/office/drawing/2014/main" id="{4FE4BC15-2C09-3089-45C5-E70FA1C81C3A}"/>
              </a:ext>
            </a:extLst>
          </p:cNvPr>
          <p:cNvPicPr>
            <a:picLocks noChangeAspect="1"/>
          </p:cNvPicPr>
          <p:nvPr/>
        </p:nvPicPr>
        <p:blipFill>
          <a:blip r:embed="rId2"/>
          <a:stretch>
            <a:fillRect/>
          </a:stretch>
        </p:blipFill>
        <p:spPr>
          <a:xfrm>
            <a:off x="908423" y="2195891"/>
            <a:ext cx="7237693" cy="4296984"/>
          </a:xfrm>
          <a:prstGeom prst="rect">
            <a:avLst/>
          </a:prstGeom>
        </p:spPr>
      </p:pic>
    </p:spTree>
    <p:extLst>
      <p:ext uri="{BB962C8B-B14F-4D97-AF65-F5344CB8AC3E}">
        <p14:creationId xmlns:p14="http://schemas.microsoft.com/office/powerpoint/2010/main" val="184269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EB0293C-26F1-E0F9-D511-713BBE9FDC01}"/>
              </a:ext>
            </a:extLst>
          </p:cNvPr>
          <p:cNvSpPr>
            <a:spLocks noGrp="1"/>
          </p:cNvSpPr>
          <p:nvPr>
            <p:ph type="title"/>
          </p:nvPr>
        </p:nvSpPr>
        <p:spPr/>
        <p:txBody>
          <a:bodyPr/>
          <a:lstStyle/>
          <a:p>
            <a:r>
              <a:rPr lang="nn-NO" dirty="0"/>
              <a:t>Sunnfjord kommune mot 2050</a:t>
            </a:r>
          </a:p>
        </p:txBody>
      </p:sp>
      <p:sp>
        <p:nvSpPr>
          <p:cNvPr id="3" name="Plassholder for tekst 2">
            <a:extLst>
              <a:ext uri="{FF2B5EF4-FFF2-40B4-BE49-F238E27FC236}">
                <a16:creationId xmlns:a16="http://schemas.microsoft.com/office/drawing/2014/main" id="{D821A521-46F5-131B-21FC-8CAF05E4A2CE}"/>
              </a:ext>
            </a:extLst>
          </p:cNvPr>
          <p:cNvSpPr>
            <a:spLocks noGrp="1"/>
          </p:cNvSpPr>
          <p:nvPr>
            <p:ph type="body" idx="1"/>
          </p:nvPr>
        </p:nvSpPr>
        <p:spPr/>
        <p:txBody>
          <a:bodyPr/>
          <a:lstStyle/>
          <a:p>
            <a:r>
              <a:rPr lang="nn-NO" dirty="0"/>
              <a:t>Kor er vi og kva seier framskrivingar?</a:t>
            </a:r>
          </a:p>
        </p:txBody>
      </p:sp>
    </p:spTree>
    <p:extLst>
      <p:ext uri="{BB962C8B-B14F-4D97-AF65-F5344CB8AC3E}">
        <p14:creationId xmlns:p14="http://schemas.microsoft.com/office/powerpoint/2010/main" val="1104342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781FCCF-F6FD-0E47-3722-5F17A9114FDE}"/>
              </a:ext>
            </a:extLst>
          </p:cNvPr>
          <p:cNvSpPr>
            <a:spLocks noGrp="1"/>
          </p:cNvSpPr>
          <p:nvPr>
            <p:ph type="title"/>
          </p:nvPr>
        </p:nvSpPr>
        <p:spPr/>
        <p:txBody>
          <a:bodyPr/>
          <a:lstStyle/>
          <a:p>
            <a:r>
              <a:rPr lang="nn-NO" dirty="0"/>
              <a:t>Sunnfjord mot 2050</a:t>
            </a:r>
          </a:p>
        </p:txBody>
      </p:sp>
      <p:sp>
        <p:nvSpPr>
          <p:cNvPr id="7" name="TekstSylinder 6">
            <a:extLst>
              <a:ext uri="{FF2B5EF4-FFF2-40B4-BE49-F238E27FC236}">
                <a16:creationId xmlns:a16="http://schemas.microsoft.com/office/drawing/2014/main" id="{07153F56-92C7-C1D5-B8B2-71A0432BBF94}"/>
              </a:ext>
            </a:extLst>
          </p:cNvPr>
          <p:cNvSpPr txBox="1"/>
          <p:nvPr/>
        </p:nvSpPr>
        <p:spPr>
          <a:xfrm>
            <a:off x="950259" y="1690688"/>
            <a:ext cx="3482593" cy="461665"/>
          </a:xfrm>
          <a:prstGeom prst="rect">
            <a:avLst/>
          </a:prstGeom>
          <a:noFill/>
        </p:spPr>
        <p:txBody>
          <a:bodyPr wrap="square" rtlCol="0">
            <a:spAutoFit/>
          </a:bodyPr>
          <a:lstStyle/>
          <a:p>
            <a:r>
              <a:rPr lang="nn-NO" sz="2400" b="1" dirty="0"/>
              <a:t>Hovudutfordringar</a:t>
            </a:r>
          </a:p>
        </p:txBody>
      </p:sp>
      <p:sp>
        <p:nvSpPr>
          <p:cNvPr id="8" name="TekstSylinder 7">
            <a:extLst>
              <a:ext uri="{FF2B5EF4-FFF2-40B4-BE49-F238E27FC236}">
                <a16:creationId xmlns:a16="http://schemas.microsoft.com/office/drawing/2014/main" id="{10000713-443A-873C-2B46-756D564FB140}"/>
              </a:ext>
            </a:extLst>
          </p:cNvPr>
          <p:cNvSpPr txBox="1"/>
          <p:nvPr/>
        </p:nvSpPr>
        <p:spPr>
          <a:xfrm>
            <a:off x="5126574" y="2305575"/>
            <a:ext cx="2438400" cy="369332"/>
          </a:xfrm>
          <a:prstGeom prst="rect">
            <a:avLst/>
          </a:prstGeom>
          <a:noFill/>
        </p:spPr>
        <p:txBody>
          <a:bodyPr wrap="square" rtlCol="0">
            <a:spAutoFit/>
          </a:bodyPr>
          <a:lstStyle/>
          <a:p>
            <a:r>
              <a:rPr lang="nn-NO" b="1" dirty="0"/>
              <a:t>Økonomi</a:t>
            </a:r>
          </a:p>
        </p:txBody>
      </p:sp>
      <p:sp>
        <p:nvSpPr>
          <p:cNvPr id="9" name="TekstSylinder 8">
            <a:extLst>
              <a:ext uri="{FF2B5EF4-FFF2-40B4-BE49-F238E27FC236}">
                <a16:creationId xmlns:a16="http://schemas.microsoft.com/office/drawing/2014/main" id="{18F4CB13-2370-8035-F119-FA225C55DE60}"/>
              </a:ext>
            </a:extLst>
          </p:cNvPr>
          <p:cNvSpPr txBox="1"/>
          <p:nvPr/>
        </p:nvSpPr>
        <p:spPr>
          <a:xfrm>
            <a:off x="950259" y="2305575"/>
            <a:ext cx="1972235" cy="369332"/>
          </a:xfrm>
          <a:prstGeom prst="rect">
            <a:avLst/>
          </a:prstGeom>
          <a:noFill/>
        </p:spPr>
        <p:txBody>
          <a:bodyPr wrap="square" rtlCol="0">
            <a:spAutoFit/>
          </a:bodyPr>
          <a:lstStyle/>
          <a:p>
            <a:r>
              <a:rPr lang="nn-NO" b="1" dirty="0"/>
              <a:t>Demografi</a:t>
            </a:r>
          </a:p>
        </p:txBody>
      </p:sp>
      <p:sp>
        <p:nvSpPr>
          <p:cNvPr id="10" name="TekstSylinder 9">
            <a:extLst>
              <a:ext uri="{FF2B5EF4-FFF2-40B4-BE49-F238E27FC236}">
                <a16:creationId xmlns:a16="http://schemas.microsoft.com/office/drawing/2014/main" id="{4558961F-8E92-14C2-5AEC-4C72805363B4}"/>
              </a:ext>
            </a:extLst>
          </p:cNvPr>
          <p:cNvSpPr txBox="1"/>
          <p:nvPr/>
        </p:nvSpPr>
        <p:spPr>
          <a:xfrm>
            <a:off x="8097988" y="2337112"/>
            <a:ext cx="2318871" cy="369332"/>
          </a:xfrm>
          <a:prstGeom prst="rect">
            <a:avLst/>
          </a:prstGeom>
          <a:noFill/>
        </p:spPr>
        <p:txBody>
          <a:bodyPr wrap="square" rtlCol="0">
            <a:spAutoFit/>
          </a:bodyPr>
          <a:lstStyle/>
          <a:p>
            <a:r>
              <a:rPr lang="nn-NO" b="1" dirty="0"/>
              <a:t>Arbeidskraft</a:t>
            </a:r>
          </a:p>
        </p:txBody>
      </p:sp>
      <p:pic>
        <p:nvPicPr>
          <p:cNvPr id="4" name="Bilde 3">
            <a:extLst>
              <a:ext uri="{FF2B5EF4-FFF2-40B4-BE49-F238E27FC236}">
                <a16:creationId xmlns:a16="http://schemas.microsoft.com/office/drawing/2014/main" id="{D85F98DD-0D89-D268-18D2-B70EF2C09CAD}"/>
              </a:ext>
            </a:extLst>
          </p:cNvPr>
          <p:cNvPicPr>
            <a:picLocks noChangeAspect="1"/>
          </p:cNvPicPr>
          <p:nvPr/>
        </p:nvPicPr>
        <p:blipFill>
          <a:blip r:embed="rId2"/>
          <a:stretch>
            <a:fillRect/>
          </a:stretch>
        </p:blipFill>
        <p:spPr>
          <a:xfrm>
            <a:off x="973605" y="2828129"/>
            <a:ext cx="3710454" cy="2172411"/>
          </a:xfrm>
          <a:prstGeom prst="rect">
            <a:avLst/>
          </a:prstGeom>
        </p:spPr>
      </p:pic>
      <p:pic>
        <p:nvPicPr>
          <p:cNvPr id="5" name="Bilde 4">
            <a:extLst>
              <a:ext uri="{FF2B5EF4-FFF2-40B4-BE49-F238E27FC236}">
                <a16:creationId xmlns:a16="http://schemas.microsoft.com/office/drawing/2014/main" id="{B44556F7-2013-CB2F-858A-A1320FD7637F}"/>
              </a:ext>
            </a:extLst>
          </p:cNvPr>
          <p:cNvPicPr>
            <a:picLocks noChangeAspect="1"/>
          </p:cNvPicPr>
          <p:nvPr/>
        </p:nvPicPr>
        <p:blipFill>
          <a:blip r:embed="rId3"/>
          <a:stretch>
            <a:fillRect/>
          </a:stretch>
        </p:blipFill>
        <p:spPr>
          <a:xfrm>
            <a:off x="5126574" y="2828129"/>
            <a:ext cx="2528898" cy="2959465"/>
          </a:xfrm>
          <a:prstGeom prst="rect">
            <a:avLst/>
          </a:prstGeom>
        </p:spPr>
      </p:pic>
      <p:pic>
        <p:nvPicPr>
          <p:cNvPr id="3" name="Bilde 2">
            <a:extLst>
              <a:ext uri="{FF2B5EF4-FFF2-40B4-BE49-F238E27FC236}">
                <a16:creationId xmlns:a16="http://schemas.microsoft.com/office/drawing/2014/main" id="{EB948561-B498-6AA4-0B99-F83D20254C4A}"/>
              </a:ext>
            </a:extLst>
          </p:cNvPr>
          <p:cNvPicPr>
            <a:picLocks noChangeAspect="1"/>
          </p:cNvPicPr>
          <p:nvPr/>
        </p:nvPicPr>
        <p:blipFill>
          <a:blip r:embed="rId4"/>
          <a:stretch>
            <a:fillRect/>
          </a:stretch>
        </p:blipFill>
        <p:spPr>
          <a:xfrm>
            <a:off x="8097988" y="2866728"/>
            <a:ext cx="3759254" cy="2259552"/>
          </a:xfrm>
          <a:prstGeom prst="rect">
            <a:avLst/>
          </a:prstGeom>
        </p:spPr>
      </p:pic>
    </p:spTree>
    <p:extLst>
      <p:ext uri="{BB962C8B-B14F-4D97-AF65-F5344CB8AC3E}">
        <p14:creationId xmlns:p14="http://schemas.microsoft.com/office/powerpoint/2010/main" val="1633794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B0405E6-4235-66BF-F21E-247FD1FBE688}"/>
              </a:ext>
            </a:extLst>
          </p:cNvPr>
          <p:cNvSpPr>
            <a:spLocks noGrp="1"/>
          </p:cNvSpPr>
          <p:nvPr>
            <p:ph type="title"/>
          </p:nvPr>
        </p:nvSpPr>
        <p:spPr/>
        <p:txBody>
          <a:bodyPr/>
          <a:lstStyle/>
          <a:p>
            <a:r>
              <a:rPr lang="nn-NO" dirty="0"/>
              <a:t>Sunnfjord mot 2050 - demografi</a:t>
            </a:r>
          </a:p>
        </p:txBody>
      </p:sp>
      <p:pic>
        <p:nvPicPr>
          <p:cNvPr id="5" name="Bilde 4">
            <a:extLst>
              <a:ext uri="{FF2B5EF4-FFF2-40B4-BE49-F238E27FC236}">
                <a16:creationId xmlns:a16="http://schemas.microsoft.com/office/drawing/2014/main" id="{A8D1B856-B8A3-A727-7612-2BE381EC481E}"/>
              </a:ext>
            </a:extLst>
          </p:cNvPr>
          <p:cNvPicPr>
            <a:picLocks noChangeAspect="1"/>
          </p:cNvPicPr>
          <p:nvPr/>
        </p:nvPicPr>
        <p:blipFill>
          <a:blip r:embed="rId2"/>
          <a:stretch>
            <a:fillRect/>
          </a:stretch>
        </p:blipFill>
        <p:spPr>
          <a:xfrm>
            <a:off x="983974" y="1564975"/>
            <a:ext cx="9776791" cy="4872637"/>
          </a:xfrm>
          <a:prstGeom prst="rect">
            <a:avLst/>
          </a:prstGeom>
        </p:spPr>
      </p:pic>
    </p:spTree>
    <p:extLst>
      <p:ext uri="{BB962C8B-B14F-4D97-AF65-F5344CB8AC3E}">
        <p14:creationId xmlns:p14="http://schemas.microsoft.com/office/powerpoint/2010/main" val="3783479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FBC4A3D-C671-C160-68A2-6C1E9F564241}"/>
              </a:ext>
            </a:extLst>
          </p:cNvPr>
          <p:cNvSpPr>
            <a:spLocks noGrp="1"/>
          </p:cNvSpPr>
          <p:nvPr>
            <p:ph type="title"/>
          </p:nvPr>
        </p:nvSpPr>
        <p:spPr/>
        <p:txBody>
          <a:bodyPr/>
          <a:lstStyle/>
          <a:p>
            <a:r>
              <a:rPr lang="nn-NO" dirty="0"/>
              <a:t>Sunnfjord mot 2050 - demografi</a:t>
            </a:r>
          </a:p>
        </p:txBody>
      </p:sp>
      <p:pic>
        <p:nvPicPr>
          <p:cNvPr id="5" name="Bilde 4">
            <a:extLst>
              <a:ext uri="{FF2B5EF4-FFF2-40B4-BE49-F238E27FC236}">
                <a16:creationId xmlns:a16="http://schemas.microsoft.com/office/drawing/2014/main" id="{19729EA3-EF58-416A-4829-E7948D687E94}"/>
              </a:ext>
            </a:extLst>
          </p:cNvPr>
          <p:cNvPicPr>
            <a:picLocks noChangeAspect="1"/>
          </p:cNvPicPr>
          <p:nvPr/>
        </p:nvPicPr>
        <p:blipFill>
          <a:blip r:embed="rId2"/>
          <a:stretch>
            <a:fillRect/>
          </a:stretch>
        </p:blipFill>
        <p:spPr>
          <a:xfrm>
            <a:off x="0" y="2032518"/>
            <a:ext cx="12192000" cy="2792963"/>
          </a:xfrm>
          <a:prstGeom prst="rect">
            <a:avLst/>
          </a:prstGeom>
        </p:spPr>
      </p:pic>
    </p:spTree>
    <p:extLst>
      <p:ext uri="{BB962C8B-B14F-4D97-AF65-F5344CB8AC3E}">
        <p14:creationId xmlns:p14="http://schemas.microsoft.com/office/powerpoint/2010/main" val="253770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FB56AB3-5EEC-3087-2E00-D0206074CD47}"/>
              </a:ext>
            </a:extLst>
          </p:cNvPr>
          <p:cNvSpPr>
            <a:spLocks noGrp="1"/>
          </p:cNvSpPr>
          <p:nvPr>
            <p:ph type="title"/>
          </p:nvPr>
        </p:nvSpPr>
        <p:spPr/>
        <p:txBody>
          <a:bodyPr/>
          <a:lstStyle/>
          <a:p>
            <a:r>
              <a:rPr lang="nn-NO" dirty="0"/>
              <a:t>Sunnfjord mot 2050 - økonomi</a:t>
            </a:r>
          </a:p>
        </p:txBody>
      </p:sp>
      <p:sp>
        <p:nvSpPr>
          <p:cNvPr id="3" name="Plassholder for innhold 2">
            <a:extLst>
              <a:ext uri="{FF2B5EF4-FFF2-40B4-BE49-F238E27FC236}">
                <a16:creationId xmlns:a16="http://schemas.microsoft.com/office/drawing/2014/main" id="{C3DBE342-FA2B-24F6-6386-6F320D1148FF}"/>
              </a:ext>
            </a:extLst>
          </p:cNvPr>
          <p:cNvSpPr>
            <a:spLocks noGrp="1"/>
          </p:cNvSpPr>
          <p:nvPr>
            <p:ph idx="1"/>
          </p:nvPr>
        </p:nvSpPr>
        <p:spPr>
          <a:xfrm>
            <a:off x="838200" y="1825624"/>
            <a:ext cx="10515600" cy="2042287"/>
          </a:xfrm>
        </p:spPr>
        <p:txBody>
          <a:bodyPr>
            <a:normAutofit fontScale="77500" lnSpcReduction="20000"/>
          </a:bodyPr>
          <a:lstStyle/>
          <a:p>
            <a:r>
              <a:rPr lang="nn-NO" dirty="0"/>
              <a:t>Sunnfjord kommune var på topp 10 av kommunar med negativt resultat i 2024.</a:t>
            </a:r>
          </a:p>
          <a:p>
            <a:r>
              <a:rPr lang="nn-NO" dirty="0"/>
              <a:t>Nokre kommunar har svak økonomi grunna variable inntekter (t.d. havbruksfond). Andre kommune har svakt resultat gruna høg gjeld. Sunnfjord kommune har svak økonomi fordi driftsnivået er høgare enn inntektene.</a:t>
            </a:r>
          </a:p>
          <a:p>
            <a:r>
              <a:rPr lang="nn-NO" b="1" dirty="0"/>
              <a:t>Sunnfjord kommune vil truleg vere på Robek våren 2028 sjølv om vi gjennomfører planlagt innsparingsplan og vidarefører instruks inn i delar av 2026.</a:t>
            </a:r>
          </a:p>
        </p:txBody>
      </p:sp>
      <p:pic>
        <p:nvPicPr>
          <p:cNvPr id="4" name="Bilde 3">
            <a:extLst>
              <a:ext uri="{FF2B5EF4-FFF2-40B4-BE49-F238E27FC236}">
                <a16:creationId xmlns:a16="http://schemas.microsoft.com/office/drawing/2014/main" id="{6C6EA7F3-C4AE-26CA-D68C-119FA7947AF2}"/>
              </a:ext>
            </a:extLst>
          </p:cNvPr>
          <p:cNvPicPr>
            <a:picLocks noChangeAspect="1"/>
          </p:cNvPicPr>
          <p:nvPr/>
        </p:nvPicPr>
        <p:blipFill>
          <a:blip r:embed="rId2"/>
          <a:stretch>
            <a:fillRect/>
          </a:stretch>
        </p:blipFill>
        <p:spPr>
          <a:xfrm>
            <a:off x="1030622" y="3867912"/>
            <a:ext cx="8401806" cy="2990088"/>
          </a:xfrm>
          <a:prstGeom prst="rect">
            <a:avLst/>
          </a:prstGeom>
        </p:spPr>
      </p:pic>
    </p:spTree>
    <p:extLst>
      <p:ext uri="{BB962C8B-B14F-4D97-AF65-F5344CB8AC3E}">
        <p14:creationId xmlns:p14="http://schemas.microsoft.com/office/powerpoint/2010/main" val="4031289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F739695-D11F-3B01-EE8D-F08D1C176D68}"/>
              </a:ext>
            </a:extLst>
          </p:cNvPr>
          <p:cNvSpPr>
            <a:spLocks noGrp="1"/>
          </p:cNvSpPr>
          <p:nvPr>
            <p:ph type="title"/>
          </p:nvPr>
        </p:nvSpPr>
        <p:spPr/>
        <p:txBody>
          <a:bodyPr/>
          <a:lstStyle/>
          <a:p>
            <a:r>
              <a:rPr lang="nn-NO" dirty="0"/>
              <a:t>Sunnfjord mot 2050 - økonomi</a:t>
            </a:r>
          </a:p>
        </p:txBody>
      </p:sp>
      <p:sp>
        <p:nvSpPr>
          <p:cNvPr id="3" name="Plassholder for innhold 2">
            <a:extLst>
              <a:ext uri="{FF2B5EF4-FFF2-40B4-BE49-F238E27FC236}">
                <a16:creationId xmlns:a16="http://schemas.microsoft.com/office/drawing/2014/main" id="{384A60E0-30C9-D22C-B4B0-847DB6CA1688}"/>
              </a:ext>
            </a:extLst>
          </p:cNvPr>
          <p:cNvSpPr>
            <a:spLocks noGrp="1"/>
          </p:cNvSpPr>
          <p:nvPr>
            <p:ph idx="1"/>
          </p:nvPr>
        </p:nvSpPr>
        <p:spPr>
          <a:xfrm>
            <a:off x="6653784" y="1999361"/>
            <a:ext cx="5178552" cy="4351338"/>
          </a:xfrm>
        </p:spPr>
        <p:txBody>
          <a:bodyPr>
            <a:normAutofit/>
          </a:bodyPr>
          <a:lstStyle/>
          <a:p>
            <a:pPr marL="0" indent="0">
              <a:buNone/>
            </a:pPr>
            <a:r>
              <a:rPr lang="nn-NO" sz="2200" dirty="0"/>
              <a:t>Sunnfjord kommune har høgare frie inntekter enn kommunar i </a:t>
            </a:r>
            <a:r>
              <a:rPr lang="nn-NO" sz="2200" dirty="0" err="1"/>
              <a:t>Kostra</a:t>
            </a:r>
            <a:r>
              <a:rPr lang="nn-NO" sz="2200" dirty="0"/>
              <a:t>-gruppe 09 og landet utan Oslo. </a:t>
            </a:r>
          </a:p>
          <a:p>
            <a:pPr marL="0" indent="0">
              <a:buNone/>
            </a:pPr>
            <a:r>
              <a:rPr lang="nn-NO" sz="2200" dirty="0"/>
              <a:t>Vi er ein samanslåingskommune og har fått behalde inndelingstilskot på totalt 74 mill. kroner årleg. </a:t>
            </a:r>
          </a:p>
          <a:p>
            <a:pPr marL="0" indent="0">
              <a:buNone/>
            </a:pPr>
            <a:r>
              <a:rPr lang="nn-NO" sz="2200" dirty="0"/>
              <a:t>Frå 2035 skal vi fase ut dette årlege tilskotet over 5 år. Vi vil då vere på snittet av landet i frie inntekter. </a:t>
            </a:r>
          </a:p>
          <a:p>
            <a:pPr marL="0" indent="0">
              <a:buNone/>
            </a:pPr>
            <a:endParaRPr lang="nn-NO" sz="2200" dirty="0"/>
          </a:p>
          <a:p>
            <a:pPr marL="0" indent="0">
              <a:buNone/>
            </a:pPr>
            <a:r>
              <a:rPr lang="nn-NO" sz="2200" dirty="0"/>
              <a:t>Vi må derfor førebu oss på nye rundar med innsparingar. </a:t>
            </a:r>
          </a:p>
        </p:txBody>
      </p:sp>
      <p:pic>
        <p:nvPicPr>
          <p:cNvPr id="5" name="Bilde 4">
            <a:extLst>
              <a:ext uri="{FF2B5EF4-FFF2-40B4-BE49-F238E27FC236}">
                <a16:creationId xmlns:a16="http://schemas.microsoft.com/office/drawing/2014/main" id="{0CF9C2E6-560C-4BF5-1891-4CBD99CE65F1}"/>
              </a:ext>
            </a:extLst>
          </p:cNvPr>
          <p:cNvPicPr>
            <a:picLocks noChangeAspect="1"/>
          </p:cNvPicPr>
          <p:nvPr/>
        </p:nvPicPr>
        <p:blipFill>
          <a:blip r:embed="rId2"/>
          <a:stretch>
            <a:fillRect/>
          </a:stretch>
        </p:blipFill>
        <p:spPr>
          <a:xfrm>
            <a:off x="958215" y="1400556"/>
            <a:ext cx="4514850" cy="5219700"/>
          </a:xfrm>
          <a:prstGeom prst="rect">
            <a:avLst/>
          </a:prstGeom>
        </p:spPr>
      </p:pic>
    </p:spTree>
    <p:extLst>
      <p:ext uri="{BB962C8B-B14F-4D97-AF65-F5344CB8AC3E}">
        <p14:creationId xmlns:p14="http://schemas.microsoft.com/office/powerpoint/2010/main" val="3055534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0260BF8-7E9C-1C55-912B-DBFBC8CE60EF}"/>
              </a:ext>
            </a:extLst>
          </p:cNvPr>
          <p:cNvSpPr>
            <a:spLocks noGrp="1"/>
          </p:cNvSpPr>
          <p:nvPr>
            <p:ph type="title"/>
          </p:nvPr>
        </p:nvSpPr>
        <p:spPr/>
        <p:txBody>
          <a:bodyPr/>
          <a:lstStyle/>
          <a:p>
            <a:r>
              <a:rPr lang="nn-NO" dirty="0"/>
              <a:t>Sunnfjord mot 2050 - økonomi</a:t>
            </a:r>
          </a:p>
        </p:txBody>
      </p:sp>
      <p:sp>
        <p:nvSpPr>
          <p:cNvPr id="3" name="Plassholder for innhold 2">
            <a:extLst>
              <a:ext uri="{FF2B5EF4-FFF2-40B4-BE49-F238E27FC236}">
                <a16:creationId xmlns:a16="http://schemas.microsoft.com/office/drawing/2014/main" id="{CB5D67A5-46CC-4CA4-A2F6-E96452041734}"/>
              </a:ext>
            </a:extLst>
          </p:cNvPr>
          <p:cNvSpPr>
            <a:spLocks noGrp="1"/>
          </p:cNvSpPr>
          <p:nvPr>
            <p:ph idx="1"/>
          </p:nvPr>
        </p:nvSpPr>
        <p:spPr>
          <a:xfrm>
            <a:off x="8216900" y="1825625"/>
            <a:ext cx="3886200" cy="4351338"/>
          </a:xfrm>
        </p:spPr>
        <p:txBody>
          <a:bodyPr>
            <a:normAutofit/>
          </a:bodyPr>
          <a:lstStyle/>
          <a:p>
            <a:pPr marL="0" indent="0">
              <a:buNone/>
            </a:pPr>
            <a:r>
              <a:rPr lang="nn-NO" dirty="0"/>
              <a:t>Innsparingspotensiale til Sunnfjord samanlikna med</a:t>
            </a:r>
          </a:p>
          <a:p>
            <a:pPr>
              <a:buFontTx/>
              <a:buChar char="-"/>
            </a:pPr>
            <a:r>
              <a:rPr lang="nn-NO" dirty="0"/>
              <a:t>snittet i </a:t>
            </a:r>
            <a:r>
              <a:rPr lang="nn-NO" dirty="0" err="1"/>
              <a:t>Kostra</a:t>
            </a:r>
            <a:r>
              <a:rPr lang="nn-NO" dirty="0"/>
              <a:t>-gruppe 09 er 167 mill. kroner</a:t>
            </a:r>
          </a:p>
          <a:p>
            <a:pPr>
              <a:buFontTx/>
              <a:buChar char="-"/>
            </a:pPr>
            <a:r>
              <a:rPr lang="nn-NO" dirty="0"/>
              <a:t>Snittet av kommunar utanom Oslo er 134 mill. kroner</a:t>
            </a:r>
          </a:p>
        </p:txBody>
      </p:sp>
      <p:pic>
        <p:nvPicPr>
          <p:cNvPr id="5" name="Bilde 4">
            <a:extLst>
              <a:ext uri="{FF2B5EF4-FFF2-40B4-BE49-F238E27FC236}">
                <a16:creationId xmlns:a16="http://schemas.microsoft.com/office/drawing/2014/main" id="{E26F6217-2882-ABB4-1632-50AE8D6946F6}"/>
              </a:ext>
            </a:extLst>
          </p:cNvPr>
          <p:cNvPicPr>
            <a:picLocks noChangeAspect="1"/>
          </p:cNvPicPr>
          <p:nvPr/>
        </p:nvPicPr>
        <p:blipFill>
          <a:blip r:embed="rId2"/>
          <a:stretch>
            <a:fillRect/>
          </a:stretch>
        </p:blipFill>
        <p:spPr>
          <a:xfrm>
            <a:off x="838200" y="1325563"/>
            <a:ext cx="7045718" cy="5167312"/>
          </a:xfrm>
          <a:prstGeom prst="rect">
            <a:avLst/>
          </a:prstGeom>
        </p:spPr>
      </p:pic>
    </p:spTree>
    <p:extLst>
      <p:ext uri="{BB962C8B-B14F-4D97-AF65-F5344CB8AC3E}">
        <p14:creationId xmlns:p14="http://schemas.microsoft.com/office/powerpoint/2010/main" val="1943711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7A889D5-22D4-5A88-E277-62F6A8D3A39B}"/>
              </a:ext>
            </a:extLst>
          </p:cNvPr>
          <p:cNvSpPr>
            <a:spLocks noGrp="1"/>
          </p:cNvSpPr>
          <p:nvPr>
            <p:ph type="title"/>
          </p:nvPr>
        </p:nvSpPr>
        <p:spPr/>
        <p:txBody>
          <a:bodyPr/>
          <a:lstStyle/>
          <a:p>
            <a:r>
              <a:rPr lang="nn-NO" dirty="0"/>
              <a:t>Sunnfjord mot 2050 - arbeidskraft </a:t>
            </a:r>
          </a:p>
        </p:txBody>
      </p:sp>
      <p:pic>
        <p:nvPicPr>
          <p:cNvPr id="5" name="Bilde 4">
            <a:extLst>
              <a:ext uri="{FF2B5EF4-FFF2-40B4-BE49-F238E27FC236}">
                <a16:creationId xmlns:a16="http://schemas.microsoft.com/office/drawing/2014/main" id="{BAD41035-43FB-C9AF-1E14-4832E7D9D07B}"/>
              </a:ext>
            </a:extLst>
          </p:cNvPr>
          <p:cNvPicPr>
            <a:picLocks noChangeAspect="1"/>
          </p:cNvPicPr>
          <p:nvPr/>
        </p:nvPicPr>
        <p:blipFill>
          <a:blip r:embed="rId2"/>
          <a:stretch>
            <a:fillRect/>
          </a:stretch>
        </p:blipFill>
        <p:spPr>
          <a:xfrm>
            <a:off x="79512" y="1560444"/>
            <a:ext cx="11950095" cy="5279504"/>
          </a:xfrm>
          <a:prstGeom prst="rect">
            <a:avLst/>
          </a:prstGeom>
        </p:spPr>
      </p:pic>
    </p:spTree>
    <p:extLst>
      <p:ext uri="{BB962C8B-B14F-4D97-AF65-F5344CB8AC3E}">
        <p14:creationId xmlns:p14="http://schemas.microsoft.com/office/powerpoint/2010/main" val="35702473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F736455-5454-7E68-B2FF-7060DBD6A5B5}"/>
              </a:ext>
            </a:extLst>
          </p:cNvPr>
          <p:cNvSpPr>
            <a:spLocks noGrp="1"/>
          </p:cNvSpPr>
          <p:nvPr>
            <p:ph type="title"/>
          </p:nvPr>
        </p:nvSpPr>
        <p:spPr>
          <a:xfrm>
            <a:off x="838200" y="365125"/>
            <a:ext cx="3289300" cy="2073275"/>
          </a:xfrm>
        </p:spPr>
        <p:txBody>
          <a:bodyPr>
            <a:normAutofit/>
          </a:bodyPr>
          <a:lstStyle/>
          <a:p>
            <a:r>
              <a:rPr lang="nn-NO" dirty="0"/>
              <a:t>Sunnfjord mot 2050 - arbeidskraft</a:t>
            </a:r>
          </a:p>
        </p:txBody>
      </p:sp>
      <p:pic>
        <p:nvPicPr>
          <p:cNvPr id="5" name="Bilde 4">
            <a:extLst>
              <a:ext uri="{FF2B5EF4-FFF2-40B4-BE49-F238E27FC236}">
                <a16:creationId xmlns:a16="http://schemas.microsoft.com/office/drawing/2014/main" id="{607E2F2D-910C-7C42-5069-AFEA7E830BF4}"/>
              </a:ext>
            </a:extLst>
          </p:cNvPr>
          <p:cNvPicPr>
            <a:picLocks noChangeAspect="1"/>
          </p:cNvPicPr>
          <p:nvPr/>
        </p:nvPicPr>
        <p:blipFill>
          <a:blip r:embed="rId2"/>
          <a:stretch>
            <a:fillRect/>
          </a:stretch>
        </p:blipFill>
        <p:spPr>
          <a:xfrm>
            <a:off x="5228577" y="0"/>
            <a:ext cx="6027446" cy="6858000"/>
          </a:xfrm>
          <a:prstGeom prst="rect">
            <a:avLst/>
          </a:prstGeom>
        </p:spPr>
      </p:pic>
    </p:spTree>
    <p:extLst>
      <p:ext uri="{BB962C8B-B14F-4D97-AF65-F5344CB8AC3E}">
        <p14:creationId xmlns:p14="http://schemas.microsoft.com/office/powerpoint/2010/main" val="3328596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AE7D5C1-38A3-E4E1-DDA1-80D4373214F2}"/>
              </a:ext>
            </a:extLst>
          </p:cNvPr>
          <p:cNvSpPr>
            <a:spLocks noGrp="1"/>
          </p:cNvSpPr>
          <p:nvPr>
            <p:ph type="title"/>
          </p:nvPr>
        </p:nvSpPr>
        <p:spPr/>
        <p:txBody>
          <a:bodyPr/>
          <a:lstStyle/>
          <a:p>
            <a:r>
              <a:rPr lang="nn-NO" dirty="0"/>
              <a:t>Norge mot 2060</a:t>
            </a:r>
          </a:p>
        </p:txBody>
      </p:sp>
      <p:sp>
        <p:nvSpPr>
          <p:cNvPr id="3" name="Plassholder for tekst 2">
            <a:extLst>
              <a:ext uri="{FF2B5EF4-FFF2-40B4-BE49-F238E27FC236}">
                <a16:creationId xmlns:a16="http://schemas.microsoft.com/office/drawing/2014/main" id="{38E531C0-CFCB-F4EF-9289-08D86C91873C}"/>
              </a:ext>
            </a:extLst>
          </p:cNvPr>
          <p:cNvSpPr>
            <a:spLocks noGrp="1"/>
          </p:cNvSpPr>
          <p:nvPr>
            <p:ph type="body" idx="1"/>
          </p:nvPr>
        </p:nvSpPr>
        <p:spPr/>
        <p:txBody>
          <a:bodyPr/>
          <a:lstStyle/>
          <a:p>
            <a:r>
              <a:rPr lang="nn-NO" dirty="0"/>
              <a:t>Perspektivmeldinga 2024 (Stortingsmelding 31)</a:t>
            </a:r>
          </a:p>
        </p:txBody>
      </p:sp>
    </p:spTree>
    <p:extLst>
      <p:ext uri="{BB962C8B-B14F-4D97-AF65-F5344CB8AC3E}">
        <p14:creationId xmlns:p14="http://schemas.microsoft.com/office/powerpoint/2010/main" val="25077995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AB9F0FC-5380-47B5-A540-3301FA2C811A}"/>
              </a:ext>
            </a:extLst>
          </p:cNvPr>
          <p:cNvSpPr>
            <a:spLocks noGrp="1"/>
          </p:cNvSpPr>
          <p:nvPr>
            <p:ph type="title"/>
          </p:nvPr>
        </p:nvSpPr>
        <p:spPr/>
        <p:txBody>
          <a:bodyPr/>
          <a:lstStyle/>
          <a:p>
            <a:r>
              <a:rPr lang="nn-NO" dirty="0"/>
              <a:t>Berekraftig Sunnfjord kommune 2032</a:t>
            </a:r>
          </a:p>
        </p:txBody>
      </p:sp>
      <p:pic>
        <p:nvPicPr>
          <p:cNvPr id="5" name="Bilde 4">
            <a:extLst>
              <a:ext uri="{FF2B5EF4-FFF2-40B4-BE49-F238E27FC236}">
                <a16:creationId xmlns:a16="http://schemas.microsoft.com/office/drawing/2014/main" id="{0AD1668C-0B98-E9F6-D0F7-F3DD6A9B7117}"/>
              </a:ext>
            </a:extLst>
          </p:cNvPr>
          <p:cNvPicPr>
            <a:picLocks noChangeAspect="1"/>
          </p:cNvPicPr>
          <p:nvPr/>
        </p:nvPicPr>
        <p:blipFill>
          <a:blip r:embed="rId2"/>
          <a:stretch>
            <a:fillRect/>
          </a:stretch>
        </p:blipFill>
        <p:spPr>
          <a:xfrm>
            <a:off x="6267350" y="2097226"/>
            <a:ext cx="5847828" cy="3746015"/>
          </a:xfrm>
          <a:prstGeom prst="rect">
            <a:avLst/>
          </a:prstGeom>
        </p:spPr>
      </p:pic>
      <p:pic>
        <p:nvPicPr>
          <p:cNvPr id="6" name="Bilde 5">
            <a:extLst>
              <a:ext uri="{FF2B5EF4-FFF2-40B4-BE49-F238E27FC236}">
                <a16:creationId xmlns:a16="http://schemas.microsoft.com/office/drawing/2014/main" id="{CCE44E87-4998-377C-443A-5E0AF75049A8}"/>
              </a:ext>
            </a:extLst>
          </p:cNvPr>
          <p:cNvPicPr>
            <a:picLocks noChangeAspect="1"/>
          </p:cNvPicPr>
          <p:nvPr/>
        </p:nvPicPr>
        <p:blipFill>
          <a:blip r:embed="rId3"/>
          <a:stretch>
            <a:fillRect/>
          </a:stretch>
        </p:blipFill>
        <p:spPr>
          <a:xfrm>
            <a:off x="248172" y="1922517"/>
            <a:ext cx="5847828" cy="4095432"/>
          </a:xfrm>
          <a:prstGeom prst="rect">
            <a:avLst/>
          </a:prstGeom>
        </p:spPr>
      </p:pic>
    </p:spTree>
    <p:extLst>
      <p:ext uri="{BB962C8B-B14F-4D97-AF65-F5344CB8AC3E}">
        <p14:creationId xmlns:p14="http://schemas.microsoft.com/office/powerpoint/2010/main" val="3560871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A8DEB9C-9A97-06AB-0C65-E86A4A39C1F5}"/>
              </a:ext>
            </a:extLst>
          </p:cNvPr>
          <p:cNvSpPr>
            <a:spLocks noGrp="1"/>
          </p:cNvSpPr>
          <p:nvPr>
            <p:ph type="title"/>
          </p:nvPr>
        </p:nvSpPr>
        <p:spPr/>
        <p:txBody>
          <a:bodyPr/>
          <a:lstStyle/>
          <a:p>
            <a:r>
              <a:rPr lang="nn-NO" dirty="0"/>
              <a:t>Berekraftig Sunnfjord kommune 2032</a:t>
            </a:r>
          </a:p>
        </p:txBody>
      </p:sp>
      <p:sp>
        <p:nvSpPr>
          <p:cNvPr id="3" name="Plassholder for innhold 2">
            <a:extLst>
              <a:ext uri="{FF2B5EF4-FFF2-40B4-BE49-F238E27FC236}">
                <a16:creationId xmlns:a16="http://schemas.microsoft.com/office/drawing/2014/main" id="{968EB965-7EC7-0AC7-1D39-6C42F2F837CB}"/>
              </a:ext>
            </a:extLst>
          </p:cNvPr>
          <p:cNvSpPr>
            <a:spLocks noGrp="1"/>
          </p:cNvSpPr>
          <p:nvPr>
            <p:ph idx="1"/>
          </p:nvPr>
        </p:nvSpPr>
        <p:spPr/>
        <p:txBody>
          <a:bodyPr/>
          <a:lstStyle/>
          <a:p>
            <a:pPr marL="0" indent="0">
              <a:buNone/>
            </a:pPr>
            <a:r>
              <a:rPr lang="nn-NO" b="1" dirty="0"/>
              <a:t>Status i 2025</a:t>
            </a:r>
          </a:p>
          <a:p>
            <a:r>
              <a:rPr lang="nn-NO" dirty="0"/>
              <a:t>Det er gjennomført omstilling på 21 mill. kroner og innsparing på 19 mill. kroner med 75 % i samla gevinstrealisering pt.</a:t>
            </a:r>
          </a:p>
          <a:p>
            <a:pPr lvl="1"/>
            <a:r>
              <a:rPr lang="nn-NO" dirty="0"/>
              <a:t>Auka tal barn med rett til barnehageplass gjer at </a:t>
            </a:r>
            <a:r>
              <a:rPr lang="nn-NO" dirty="0" err="1"/>
              <a:t>måloppnåing</a:t>
            </a:r>
            <a:r>
              <a:rPr lang="nn-NO" dirty="0"/>
              <a:t> på omstilling innan barnehage ikkje er nådd. </a:t>
            </a:r>
          </a:p>
          <a:p>
            <a:r>
              <a:rPr lang="nn-NO" dirty="0"/>
              <a:t>I tillegg er det vedteke instruks gjeldande for 2025 der vi avgrensar innkjøp, tilsettingar, vikarbruk, overtid, kurs, reise etc. til eit minimum.</a:t>
            </a:r>
          </a:p>
          <a:p>
            <a:pPr lvl="1"/>
            <a:r>
              <a:rPr lang="nn-NO" dirty="0"/>
              <a:t>Anslag på effekt i 2025 er 30 mill. kroner i sparte kostnadar</a:t>
            </a:r>
          </a:p>
        </p:txBody>
      </p:sp>
    </p:spTree>
    <p:extLst>
      <p:ext uri="{BB962C8B-B14F-4D97-AF65-F5344CB8AC3E}">
        <p14:creationId xmlns:p14="http://schemas.microsoft.com/office/powerpoint/2010/main" val="8081805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786E8FB-0923-30F2-1528-9C2C312E7C0B}"/>
              </a:ext>
            </a:extLst>
          </p:cNvPr>
          <p:cNvSpPr>
            <a:spLocks noGrp="1"/>
          </p:cNvSpPr>
          <p:nvPr>
            <p:ph type="title"/>
          </p:nvPr>
        </p:nvSpPr>
        <p:spPr/>
        <p:txBody>
          <a:bodyPr/>
          <a:lstStyle/>
          <a:p>
            <a:r>
              <a:rPr lang="nn-NO" dirty="0"/>
              <a:t>Innsparing</a:t>
            </a:r>
          </a:p>
        </p:txBody>
      </p:sp>
      <p:sp>
        <p:nvSpPr>
          <p:cNvPr id="3" name="Plassholder for tekst 2">
            <a:extLst>
              <a:ext uri="{FF2B5EF4-FFF2-40B4-BE49-F238E27FC236}">
                <a16:creationId xmlns:a16="http://schemas.microsoft.com/office/drawing/2014/main" id="{329AB373-B334-A802-3A71-2A3AAFF084AB}"/>
              </a:ext>
            </a:extLst>
          </p:cNvPr>
          <p:cNvSpPr>
            <a:spLocks noGrp="1"/>
          </p:cNvSpPr>
          <p:nvPr>
            <p:ph type="body" idx="1"/>
          </p:nvPr>
        </p:nvSpPr>
        <p:spPr/>
        <p:txBody>
          <a:bodyPr/>
          <a:lstStyle/>
          <a:p>
            <a:r>
              <a:rPr lang="nn-NO" dirty="0"/>
              <a:t>Justering av kurs</a:t>
            </a:r>
          </a:p>
        </p:txBody>
      </p:sp>
    </p:spTree>
    <p:extLst>
      <p:ext uri="{BB962C8B-B14F-4D97-AF65-F5344CB8AC3E}">
        <p14:creationId xmlns:p14="http://schemas.microsoft.com/office/powerpoint/2010/main" val="7012698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AB8628D-8244-958C-B82E-4C14A1FD2D10}"/>
              </a:ext>
            </a:extLst>
          </p:cNvPr>
          <p:cNvSpPr>
            <a:spLocks noGrp="1"/>
          </p:cNvSpPr>
          <p:nvPr>
            <p:ph type="title"/>
          </p:nvPr>
        </p:nvSpPr>
        <p:spPr/>
        <p:txBody>
          <a:bodyPr/>
          <a:lstStyle/>
          <a:p>
            <a:r>
              <a:rPr lang="nn-NO" dirty="0"/>
              <a:t>Innsparingar må framskundast</a:t>
            </a:r>
          </a:p>
        </p:txBody>
      </p:sp>
      <p:sp>
        <p:nvSpPr>
          <p:cNvPr id="3" name="Plassholder for innhold 2">
            <a:extLst>
              <a:ext uri="{FF2B5EF4-FFF2-40B4-BE49-F238E27FC236}">
                <a16:creationId xmlns:a16="http://schemas.microsoft.com/office/drawing/2014/main" id="{445E8029-6D23-95A3-54A0-F8F913EF2D0C}"/>
              </a:ext>
            </a:extLst>
          </p:cNvPr>
          <p:cNvSpPr>
            <a:spLocks noGrp="1"/>
          </p:cNvSpPr>
          <p:nvPr>
            <p:ph idx="1"/>
          </p:nvPr>
        </p:nvSpPr>
        <p:spPr>
          <a:xfrm>
            <a:off x="838200" y="1825625"/>
            <a:ext cx="10515600" cy="4952862"/>
          </a:xfrm>
        </p:spPr>
        <p:txBody>
          <a:bodyPr>
            <a:normAutofit lnSpcReduction="10000"/>
          </a:bodyPr>
          <a:lstStyle/>
          <a:p>
            <a:r>
              <a:rPr lang="nn-NO" dirty="0"/>
              <a:t>Ambisjonsnivå er uendra – totalt 121 mill. kroner + meirforbruk</a:t>
            </a:r>
          </a:p>
          <a:p>
            <a:r>
              <a:rPr lang="nn-NO" dirty="0"/>
              <a:t>Fordeling mellom sektorar er uendra</a:t>
            </a:r>
          </a:p>
          <a:p>
            <a:r>
              <a:rPr lang="nn-NO" b="1" dirty="0"/>
              <a:t>Framdrift er framskunda slik at tiltak seinast skal ha full effekt frå 01.01.2027</a:t>
            </a:r>
          </a:p>
          <a:p>
            <a:pPr lvl="1"/>
            <a:r>
              <a:rPr lang="nn-NO" b="1" dirty="0"/>
              <a:t>Samla effekt frå 01.01.2026 skal minimum utgjere 45,9 mill. kroner</a:t>
            </a:r>
          </a:p>
          <a:p>
            <a:pPr lvl="1"/>
            <a:endParaRPr lang="nn-NO" b="1" dirty="0"/>
          </a:p>
          <a:p>
            <a:pPr lvl="1"/>
            <a:endParaRPr lang="nn-NO" b="1" dirty="0"/>
          </a:p>
          <a:p>
            <a:pPr lvl="1"/>
            <a:endParaRPr lang="nn-NO" b="1" dirty="0"/>
          </a:p>
          <a:p>
            <a:pPr lvl="1"/>
            <a:endParaRPr lang="nn-NO" b="1" dirty="0"/>
          </a:p>
          <a:p>
            <a:pPr marL="457200" lvl="1" indent="0">
              <a:buNone/>
            </a:pPr>
            <a:endParaRPr lang="nn-NO" b="1" dirty="0"/>
          </a:p>
          <a:p>
            <a:r>
              <a:rPr lang="nn-NO" dirty="0"/>
              <a:t>70 % av kostnadane til kommunen er løn. </a:t>
            </a:r>
            <a:r>
              <a:rPr lang="nn-NO" b="1" dirty="0"/>
              <a:t>Innsparinga omfattar derfor ei </a:t>
            </a:r>
            <a:r>
              <a:rPr lang="nn-NO" b="1" dirty="0" err="1"/>
              <a:t>nedbemanning</a:t>
            </a:r>
            <a:r>
              <a:rPr lang="nn-NO" b="1" dirty="0"/>
              <a:t> på 100 stillingar.</a:t>
            </a:r>
          </a:p>
        </p:txBody>
      </p:sp>
      <p:pic>
        <p:nvPicPr>
          <p:cNvPr id="5" name="Bilde 4">
            <a:extLst>
              <a:ext uri="{FF2B5EF4-FFF2-40B4-BE49-F238E27FC236}">
                <a16:creationId xmlns:a16="http://schemas.microsoft.com/office/drawing/2014/main" id="{2DFC978C-57E4-13E3-5EAB-8631E60938D9}"/>
              </a:ext>
            </a:extLst>
          </p:cNvPr>
          <p:cNvPicPr>
            <a:picLocks noChangeAspect="1"/>
          </p:cNvPicPr>
          <p:nvPr/>
        </p:nvPicPr>
        <p:blipFill>
          <a:blip r:embed="rId2"/>
          <a:stretch>
            <a:fillRect/>
          </a:stretch>
        </p:blipFill>
        <p:spPr>
          <a:xfrm>
            <a:off x="2971800" y="3797576"/>
            <a:ext cx="6248400" cy="1847850"/>
          </a:xfrm>
          <a:prstGeom prst="rect">
            <a:avLst/>
          </a:prstGeom>
        </p:spPr>
      </p:pic>
    </p:spTree>
    <p:extLst>
      <p:ext uri="{BB962C8B-B14F-4D97-AF65-F5344CB8AC3E}">
        <p14:creationId xmlns:p14="http://schemas.microsoft.com/office/powerpoint/2010/main" val="18674975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E328ECE-A1DC-38B8-122C-F1B874356EC7}"/>
              </a:ext>
            </a:extLst>
          </p:cNvPr>
          <p:cNvSpPr>
            <a:spLocks noGrp="1"/>
          </p:cNvSpPr>
          <p:nvPr>
            <p:ph type="title"/>
          </p:nvPr>
        </p:nvSpPr>
        <p:spPr/>
        <p:txBody>
          <a:bodyPr/>
          <a:lstStyle/>
          <a:p>
            <a:r>
              <a:rPr lang="nn-NO" dirty="0"/>
              <a:t>Vi prioriterer økonomiske omstilling og deretter organisatorisk omstilling</a:t>
            </a:r>
          </a:p>
        </p:txBody>
      </p:sp>
      <p:sp>
        <p:nvSpPr>
          <p:cNvPr id="3" name="Plassholder for innhold 2">
            <a:extLst>
              <a:ext uri="{FF2B5EF4-FFF2-40B4-BE49-F238E27FC236}">
                <a16:creationId xmlns:a16="http://schemas.microsoft.com/office/drawing/2014/main" id="{20B67503-B354-565B-31BD-D9F327C538EC}"/>
              </a:ext>
            </a:extLst>
          </p:cNvPr>
          <p:cNvSpPr>
            <a:spLocks noGrp="1"/>
          </p:cNvSpPr>
          <p:nvPr>
            <p:ph idx="1"/>
          </p:nvPr>
        </p:nvSpPr>
        <p:spPr/>
        <p:txBody>
          <a:bodyPr/>
          <a:lstStyle/>
          <a:p>
            <a:r>
              <a:rPr lang="nn-NO" dirty="0"/>
              <a:t>Klarer ikkje å gjere begge deler samtidig</a:t>
            </a:r>
          </a:p>
          <a:p>
            <a:r>
              <a:rPr lang="nn-NO" dirty="0"/>
              <a:t>Prioriterer økonomisk omstilling i 2026 med full effekt frå 01.01.2027</a:t>
            </a:r>
          </a:p>
          <a:p>
            <a:r>
              <a:rPr lang="nn-NO" dirty="0"/>
              <a:t>Deretter organisatorisk omstilling med verknad frå 01.01.2028 </a:t>
            </a:r>
            <a:r>
              <a:rPr lang="nn-NO" sz="2200" dirty="0"/>
              <a:t>(samanfalle med evt. endringar av politisk organisering (utvalsstruktur) </a:t>
            </a:r>
            <a:r>
              <a:rPr lang="nn-NO" dirty="0"/>
              <a:t>frå nytt kommuneval hausten 2027.</a:t>
            </a:r>
          </a:p>
          <a:p>
            <a:r>
              <a:rPr lang="nn-NO" b="1" dirty="0"/>
              <a:t>Det kan vere aktuelt å gjennomføre delvis organisatoriske endringar tidlegare dersom desse gir økonomisk innsparing. Det vil seie at vi ikkje skjermar nokon frå å bli ramma av </a:t>
            </a:r>
            <a:r>
              <a:rPr lang="nn-NO" b="1" dirty="0" err="1"/>
              <a:t>nedbemanning</a:t>
            </a:r>
            <a:r>
              <a:rPr lang="nn-NO" b="1" dirty="0"/>
              <a:t>.</a:t>
            </a:r>
          </a:p>
        </p:txBody>
      </p:sp>
    </p:spTree>
    <p:extLst>
      <p:ext uri="{BB962C8B-B14F-4D97-AF65-F5344CB8AC3E}">
        <p14:creationId xmlns:p14="http://schemas.microsoft.com/office/powerpoint/2010/main" val="35892834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9AF8E61-D39B-96F7-22E2-0D748C81D1BA}"/>
              </a:ext>
            </a:extLst>
          </p:cNvPr>
          <p:cNvSpPr>
            <a:spLocks noGrp="1"/>
          </p:cNvSpPr>
          <p:nvPr>
            <p:ph type="title"/>
          </p:nvPr>
        </p:nvSpPr>
        <p:spPr>
          <a:xfrm>
            <a:off x="838200" y="365125"/>
            <a:ext cx="10774680" cy="1325563"/>
          </a:xfrm>
        </p:spPr>
        <p:txBody>
          <a:bodyPr/>
          <a:lstStyle/>
          <a:p>
            <a:r>
              <a:rPr lang="nn-NO" dirty="0"/>
              <a:t>Kva kunnskap har vi i det vidare arbeidet?</a:t>
            </a:r>
          </a:p>
        </p:txBody>
      </p:sp>
      <p:sp>
        <p:nvSpPr>
          <p:cNvPr id="3" name="Plassholder for innhold 2">
            <a:extLst>
              <a:ext uri="{FF2B5EF4-FFF2-40B4-BE49-F238E27FC236}">
                <a16:creationId xmlns:a16="http://schemas.microsoft.com/office/drawing/2014/main" id="{3857F0B1-B9DE-C527-5B7C-A7516A00F1C9}"/>
              </a:ext>
            </a:extLst>
          </p:cNvPr>
          <p:cNvSpPr>
            <a:spLocks noGrp="1"/>
          </p:cNvSpPr>
          <p:nvPr>
            <p:ph idx="1"/>
          </p:nvPr>
        </p:nvSpPr>
        <p:spPr/>
        <p:txBody>
          <a:bodyPr>
            <a:normAutofit fontScale="92500" lnSpcReduction="10000"/>
          </a:bodyPr>
          <a:lstStyle/>
          <a:p>
            <a:pPr>
              <a:buFont typeface="Wingdings" panose="05000000000000000000" pitchFamily="2" charset="2"/>
              <a:buChar char="ü"/>
            </a:pPr>
            <a:r>
              <a:rPr lang="nn-NO" dirty="0"/>
              <a:t> </a:t>
            </a:r>
            <a:r>
              <a:rPr lang="nn-NO" b="1" dirty="0"/>
              <a:t>Tenesteanalyse </a:t>
            </a:r>
          </a:p>
          <a:p>
            <a:pPr lvl="1"/>
            <a:r>
              <a:rPr lang="nn-NO" dirty="0"/>
              <a:t>gjennomført av eigne tilsette med konkret samanlikning av utvalde kommunar</a:t>
            </a:r>
          </a:p>
          <a:p>
            <a:pPr lvl="2"/>
            <a:r>
              <a:rPr lang="nn-NO" dirty="0"/>
              <a:t>Kinn, Sogndal, Voss og Steinkjer</a:t>
            </a:r>
          </a:p>
          <a:p>
            <a:pPr lvl="1"/>
            <a:r>
              <a:rPr lang="nn-NO" dirty="0" err="1"/>
              <a:t>Kostra</a:t>
            </a:r>
            <a:r>
              <a:rPr lang="nn-NO" dirty="0"/>
              <a:t>-tal til og med 2022</a:t>
            </a:r>
          </a:p>
          <a:p>
            <a:pPr>
              <a:buFont typeface="Wingdings" panose="05000000000000000000" pitchFamily="2" charset="2"/>
              <a:buChar char="ü"/>
            </a:pPr>
            <a:r>
              <a:rPr lang="nn-NO" b="1" dirty="0"/>
              <a:t> Kvalitet og kapasitet i barnehage og skule</a:t>
            </a:r>
          </a:p>
          <a:p>
            <a:pPr lvl="1">
              <a:buFont typeface="Wingdings" panose="05000000000000000000" pitchFamily="2" charset="2"/>
              <a:buChar char="ü"/>
            </a:pPr>
            <a:r>
              <a:rPr lang="nn-NO" dirty="0"/>
              <a:t>Pågåande arbeid  med kvalitet og kapasitet i helse og omsorg </a:t>
            </a:r>
          </a:p>
          <a:p>
            <a:pPr>
              <a:buFont typeface="Wingdings" panose="05000000000000000000" pitchFamily="2" charset="2"/>
              <a:buChar char="ü"/>
            </a:pPr>
            <a:r>
              <a:rPr lang="nn-NO" b="1" dirty="0"/>
              <a:t>Kunnskapsgrunnlag </a:t>
            </a:r>
          </a:p>
          <a:p>
            <a:pPr lvl="1"/>
            <a:r>
              <a:rPr lang="nn-NO" dirty="0"/>
              <a:t>gjennomført med blikk utanfrå – </a:t>
            </a:r>
            <a:r>
              <a:rPr lang="nn-NO" dirty="0" err="1"/>
              <a:t>PwC</a:t>
            </a:r>
            <a:endParaRPr lang="nn-NO" dirty="0"/>
          </a:p>
          <a:p>
            <a:pPr lvl="1"/>
            <a:r>
              <a:rPr lang="nn-NO" dirty="0" err="1"/>
              <a:t>Kostra</a:t>
            </a:r>
            <a:r>
              <a:rPr lang="nn-NO" dirty="0"/>
              <a:t>-tal til og med 2024 og budsjett 2025</a:t>
            </a:r>
          </a:p>
          <a:p>
            <a:pPr>
              <a:buFont typeface="Wingdings" panose="05000000000000000000" pitchFamily="2" charset="2"/>
              <a:buChar char="ü"/>
            </a:pPr>
            <a:r>
              <a:rPr lang="nn-NO" b="1" dirty="0"/>
              <a:t> Framlegg til ny organisering inkl. </a:t>
            </a:r>
            <a:r>
              <a:rPr lang="nn-NO" b="1" dirty="0" err="1"/>
              <a:t>høyingsinnspel</a:t>
            </a:r>
            <a:endParaRPr lang="nn-NO" b="1" dirty="0"/>
          </a:p>
          <a:p>
            <a:pPr lvl="1"/>
            <a:r>
              <a:rPr lang="nn-NO" dirty="0"/>
              <a:t>Fleire tiltak med direkte eller indirekte økonomisk effekt</a:t>
            </a:r>
          </a:p>
        </p:txBody>
      </p:sp>
    </p:spTree>
    <p:extLst>
      <p:ext uri="{BB962C8B-B14F-4D97-AF65-F5344CB8AC3E}">
        <p14:creationId xmlns:p14="http://schemas.microsoft.com/office/powerpoint/2010/main" val="4268181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D84CEA6-82A3-8F7F-B9D7-82AD395A03FF}"/>
              </a:ext>
            </a:extLst>
          </p:cNvPr>
          <p:cNvSpPr>
            <a:spLocks noGrp="1"/>
          </p:cNvSpPr>
          <p:nvPr>
            <p:ph type="title"/>
          </p:nvPr>
        </p:nvSpPr>
        <p:spPr/>
        <p:txBody>
          <a:bodyPr/>
          <a:lstStyle/>
          <a:p>
            <a:r>
              <a:rPr lang="nn-NO" dirty="0"/>
              <a:t>Tiltak for </a:t>
            </a:r>
            <a:r>
              <a:rPr lang="nn-NO" dirty="0" err="1"/>
              <a:t>nedbemanning</a:t>
            </a:r>
            <a:r>
              <a:rPr lang="nn-NO" dirty="0"/>
              <a:t> 	</a:t>
            </a:r>
          </a:p>
        </p:txBody>
      </p:sp>
      <p:sp>
        <p:nvSpPr>
          <p:cNvPr id="3" name="Plassholder for innhold 2">
            <a:extLst>
              <a:ext uri="{FF2B5EF4-FFF2-40B4-BE49-F238E27FC236}">
                <a16:creationId xmlns:a16="http://schemas.microsoft.com/office/drawing/2014/main" id="{8FF42E2C-C5A6-1627-3221-0D95D23C8253}"/>
              </a:ext>
            </a:extLst>
          </p:cNvPr>
          <p:cNvSpPr>
            <a:spLocks noGrp="1"/>
          </p:cNvSpPr>
          <p:nvPr>
            <p:ph idx="1"/>
          </p:nvPr>
        </p:nvSpPr>
        <p:spPr/>
        <p:txBody>
          <a:bodyPr/>
          <a:lstStyle/>
          <a:p>
            <a:pPr marL="0" indent="0">
              <a:buNone/>
            </a:pPr>
            <a:r>
              <a:rPr lang="nn-NO" dirty="0"/>
              <a:t>Når det er avklart kva einingar/ tenester </a:t>
            </a:r>
            <a:r>
              <a:rPr lang="nn-NO" dirty="0" err="1"/>
              <a:t>nedbemanning</a:t>
            </a:r>
            <a:r>
              <a:rPr lang="nn-NO" dirty="0"/>
              <a:t> skal gjelde, vil desse tiltaka vere aktuelle:</a:t>
            </a:r>
          </a:p>
          <a:p>
            <a:pPr marL="0" indent="0">
              <a:buNone/>
            </a:pPr>
            <a:endParaRPr lang="nn-NO" dirty="0"/>
          </a:p>
          <a:p>
            <a:pPr marL="514350" indent="-514350">
              <a:buAutoNum type="arabicPeriod"/>
            </a:pPr>
            <a:r>
              <a:rPr lang="nn-NO" dirty="0"/>
              <a:t>Ikkje erstatte tilsette som sluttar eller går av med pensjon</a:t>
            </a:r>
          </a:p>
          <a:p>
            <a:pPr marL="514350" indent="-514350">
              <a:buFont typeface="Arial" panose="020B0604020202020204" pitchFamily="34" charset="0"/>
              <a:buAutoNum type="arabicPeriod"/>
            </a:pPr>
            <a:r>
              <a:rPr lang="nn-NO" dirty="0"/>
              <a:t>Fase ut vikarar/ midlertidig tilsette</a:t>
            </a:r>
          </a:p>
          <a:p>
            <a:pPr marL="514350" indent="-514350">
              <a:buFont typeface="Arial" panose="020B0604020202020204" pitchFamily="34" charset="0"/>
              <a:buAutoNum type="arabicPeriod"/>
            </a:pPr>
            <a:r>
              <a:rPr lang="nn-NO" dirty="0"/>
              <a:t>Tilsettingsstopp</a:t>
            </a:r>
          </a:p>
          <a:p>
            <a:pPr marL="514350" indent="-514350">
              <a:buFont typeface="Arial" panose="020B0604020202020204" pitchFamily="34" charset="0"/>
              <a:buAutoNum type="arabicPeriod"/>
            </a:pPr>
            <a:r>
              <a:rPr lang="nn-NO" dirty="0"/>
              <a:t>Styrt og frivillig omplassering</a:t>
            </a:r>
          </a:p>
          <a:p>
            <a:pPr marL="514350" indent="-514350">
              <a:buFont typeface="Arial" panose="020B0604020202020204" pitchFamily="34" charset="0"/>
              <a:buAutoNum type="arabicPeriod"/>
            </a:pPr>
            <a:r>
              <a:rPr lang="nn-NO" dirty="0"/>
              <a:t>Oppseiing</a:t>
            </a:r>
          </a:p>
          <a:p>
            <a:pPr marL="514350" indent="-514350">
              <a:buAutoNum type="arabicPeriod"/>
            </a:pPr>
            <a:endParaRPr lang="nn-NO" dirty="0"/>
          </a:p>
        </p:txBody>
      </p:sp>
    </p:spTree>
    <p:extLst>
      <p:ext uri="{BB962C8B-B14F-4D97-AF65-F5344CB8AC3E}">
        <p14:creationId xmlns:p14="http://schemas.microsoft.com/office/powerpoint/2010/main" val="19791866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AE9D597-F4DA-652A-CA94-E503F3E3B500}"/>
              </a:ext>
            </a:extLst>
          </p:cNvPr>
          <p:cNvSpPr>
            <a:spLocks noGrp="1"/>
          </p:cNvSpPr>
          <p:nvPr>
            <p:ph type="title"/>
          </p:nvPr>
        </p:nvSpPr>
        <p:spPr/>
        <p:txBody>
          <a:bodyPr/>
          <a:lstStyle/>
          <a:p>
            <a:r>
              <a:rPr lang="nn-NO" dirty="0"/>
              <a:t>Framdrift</a:t>
            </a:r>
          </a:p>
        </p:txBody>
      </p:sp>
      <p:sp>
        <p:nvSpPr>
          <p:cNvPr id="3" name="Plassholder for innhold 2">
            <a:extLst>
              <a:ext uri="{FF2B5EF4-FFF2-40B4-BE49-F238E27FC236}">
                <a16:creationId xmlns:a16="http://schemas.microsoft.com/office/drawing/2014/main" id="{E294C5DF-CC8B-9FC7-2D18-47976D8B0A5C}"/>
              </a:ext>
            </a:extLst>
          </p:cNvPr>
          <p:cNvSpPr>
            <a:spLocks noGrp="1"/>
          </p:cNvSpPr>
          <p:nvPr>
            <p:ph idx="1"/>
          </p:nvPr>
        </p:nvSpPr>
        <p:spPr/>
        <p:txBody>
          <a:bodyPr>
            <a:normAutofit fontScale="92500" lnSpcReduction="10000"/>
          </a:bodyPr>
          <a:lstStyle/>
          <a:p>
            <a:r>
              <a:rPr lang="nn-NO" dirty="0"/>
              <a:t>September/tidleg oktober -25: drøfte plan med tillitsvalde</a:t>
            </a:r>
          </a:p>
          <a:p>
            <a:r>
              <a:rPr lang="nn-NO" dirty="0"/>
              <a:t>November -25: Prioritert innsparingstiltak gjeldande frå 01.01.2026</a:t>
            </a:r>
          </a:p>
          <a:p>
            <a:r>
              <a:rPr lang="nn-NO" dirty="0"/>
              <a:t>Desember -25: Implementere</a:t>
            </a:r>
          </a:p>
          <a:p>
            <a:r>
              <a:rPr lang="nn-NO" dirty="0"/>
              <a:t>Januar -26: Revidere instruks for drift</a:t>
            </a:r>
          </a:p>
          <a:p>
            <a:r>
              <a:rPr lang="nn-NO" dirty="0"/>
              <a:t>Mai -26: Prioritere innsparingstiltak gjeldande frå 01.07.2026</a:t>
            </a:r>
          </a:p>
          <a:p>
            <a:r>
              <a:rPr lang="nn-NO" dirty="0"/>
              <a:t>Juni -26: Implementere tiltak med effekt 01.07.2026</a:t>
            </a:r>
          </a:p>
          <a:p>
            <a:r>
              <a:rPr lang="nn-NO" dirty="0"/>
              <a:t>Juni -26: Vurdere å avslutte instruks dersom god </a:t>
            </a:r>
            <a:r>
              <a:rPr lang="nn-NO" dirty="0" err="1"/>
              <a:t>måloppnåing</a:t>
            </a:r>
            <a:r>
              <a:rPr lang="nn-NO" dirty="0"/>
              <a:t> på gevinstrealisering pr. 01.07.2026</a:t>
            </a:r>
          </a:p>
          <a:p>
            <a:r>
              <a:rPr lang="nn-NO" dirty="0"/>
              <a:t>Oktober -26: Prioritere innsparingstiltak gjeldande frå 01.01.2027</a:t>
            </a:r>
          </a:p>
          <a:p>
            <a:r>
              <a:rPr lang="nn-NO" dirty="0"/>
              <a:t>Desember -26: Implementere tiltak med effekt 01.01.2027</a:t>
            </a:r>
          </a:p>
          <a:p>
            <a:pPr marL="0" indent="0">
              <a:buNone/>
            </a:pPr>
            <a:endParaRPr lang="nn-NO" dirty="0"/>
          </a:p>
          <a:p>
            <a:pPr marL="0" indent="0">
              <a:buNone/>
            </a:pPr>
            <a:endParaRPr lang="nn-NO" dirty="0"/>
          </a:p>
          <a:p>
            <a:pPr marL="0" indent="0">
              <a:buNone/>
            </a:pPr>
            <a:endParaRPr lang="nn-NO" dirty="0"/>
          </a:p>
        </p:txBody>
      </p:sp>
    </p:spTree>
    <p:extLst>
      <p:ext uri="{BB962C8B-B14F-4D97-AF65-F5344CB8AC3E}">
        <p14:creationId xmlns:p14="http://schemas.microsoft.com/office/powerpoint/2010/main" val="1254844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24505D1-124B-E3E0-EE23-B9BBDA6306C7}"/>
              </a:ext>
            </a:extLst>
          </p:cNvPr>
          <p:cNvSpPr>
            <a:spLocks noGrp="1"/>
          </p:cNvSpPr>
          <p:nvPr>
            <p:ph type="title"/>
          </p:nvPr>
        </p:nvSpPr>
        <p:spPr/>
        <p:txBody>
          <a:bodyPr/>
          <a:lstStyle/>
          <a:p>
            <a:r>
              <a:rPr lang="nn-NO" dirty="0"/>
              <a:t>Organisering av arbeidet</a:t>
            </a:r>
          </a:p>
        </p:txBody>
      </p:sp>
      <p:sp>
        <p:nvSpPr>
          <p:cNvPr id="3" name="Plassholder for innhold 2">
            <a:extLst>
              <a:ext uri="{FF2B5EF4-FFF2-40B4-BE49-F238E27FC236}">
                <a16:creationId xmlns:a16="http://schemas.microsoft.com/office/drawing/2014/main" id="{52280C5D-1DF7-2748-37A8-593C8FD2D787}"/>
              </a:ext>
            </a:extLst>
          </p:cNvPr>
          <p:cNvSpPr>
            <a:spLocks noGrp="1"/>
          </p:cNvSpPr>
          <p:nvPr>
            <p:ph idx="1"/>
          </p:nvPr>
        </p:nvSpPr>
        <p:spPr/>
        <p:txBody>
          <a:bodyPr>
            <a:normAutofit fontScale="92500" lnSpcReduction="20000"/>
          </a:bodyPr>
          <a:lstStyle/>
          <a:p>
            <a:pPr marL="0" indent="0">
              <a:buNone/>
            </a:pPr>
            <a:r>
              <a:rPr lang="nn-NO" b="1" dirty="0"/>
              <a:t>Administrasjon</a:t>
            </a:r>
          </a:p>
          <a:p>
            <a:r>
              <a:rPr lang="nn-NO" dirty="0"/>
              <a:t>Ansvar ligg i styringslinja med kommunalsjef som koordinator og einingane som utførande. Involvere tillitsvalde. </a:t>
            </a:r>
          </a:p>
          <a:p>
            <a:pPr lvl="1"/>
            <a:r>
              <a:rPr lang="nn-NO" dirty="0"/>
              <a:t>Nivå på innsparing er fordelt pr. sektor. I tillegg kjem evt. meirforbruk.</a:t>
            </a:r>
          </a:p>
          <a:p>
            <a:pPr lvl="1"/>
            <a:r>
              <a:rPr lang="nn-NO" dirty="0" err="1"/>
              <a:t>Nedbemanning</a:t>
            </a:r>
            <a:r>
              <a:rPr lang="nn-NO" dirty="0"/>
              <a:t> (reduksjon i tal tilsette) skal utgjere minimum 70 % av innsparinga innanfor kvar sektor. </a:t>
            </a:r>
          </a:p>
          <a:p>
            <a:r>
              <a:rPr lang="nn-NO" dirty="0"/>
              <a:t>Arbeidet skal ha prioritet. Leiingskapasitet er avgjerande om vi skal lukkast med den økonomiske innsparinga. </a:t>
            </a:r>
          </a:p>
          <a:p>
            <a:r>
              <a:rPr lang="nn-NO" dirty="0"/>
              <a:t>Ekstern bistand blir vurdert</a:t>
            </a:r>
          </a:p>
          <a:p>
            <a:pPr marL="0" indent="0">
              <a:buNone/>
            </a:pPr>
            <a:r>
              <a:rPr lang="nn-NO" b="1" dirty="0"/>
              <a:t>Politikk</a:t>
            </a:r>
          </a:p>
          <a:p>
            <a:r>
              <a:rPr lang="nn-NO" dirty="0"/>
              <a:t>Struktursaker og prinsipielle endringar av tenestetilbod skal leggast fram som eigne politisk handsaming.</a:t>
            </a:r>
          </a:p>
          <a:p>
            <a:pPr marL="0" indent="0">
              <a:buNone/>
            </a:pPr>
            <a:endParaRPr lang="nn-NO" dirty="0"/>
          </a:p>
        </p:txBody>
      </p:sp>
    </p:spTree>
    <p:extLst>
      <p:ext uri="{BB962C8B-B14F-4D97-AF65-F5344CB8AC3E}">
        <p14:creationId xmlns:p14="http://schemas.microsoft.com/office/powerpoint/2010/main" val="4169069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46DA9A5-BBB7-C33B-48D2-3DF73A9D4AE0}"/>
              </a:ext>
            </a:extLst>
          </p:cNvPr>
          <p:cNvSpPr>
            <a:spLocks noGrp="1"/>
          </p:cNvSpPr>
          <p:nvPr>
            <p:ph type="title"/>
          </p:nvPr>
        </p:nvSpPr>
        <p:spPr/>
        <p:txBody>
          <a:bodyPr/>
          <a:lstStyle/>
          <a:p>
            <a:r>
              <a:rPr lang="nn-NO" dirty="0"/>
              <a:t>Nokre perspektiv</a:t>
            </a:r>
          </a:p>
        </p:txBody>
      </p:sp>
    </p:spTree>
    <p:extLst>
      <p:ext uri="{BB962C8B-B14F-4D97-AF65-F5344CB8AC3E}">
        <p14:creationId xmlns:p14="http://schemas.microsoft.com/office/powerpoint/2010/main" val="3223794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46C89DD-22F2-72B5-44A1-398AECA3B9A4}"/>
              </a:ext>
            </a:extLst>
          </p:cNvPr>
          <p:cNvSpPr>
            <a:spLocks noGrp="1"/>
          </p:cNvSpPr>
          <p:nvPr>
            <p:ph type="title"/>
          </p:nvPr>
        </p:nvSpPr>
        <p:spPr>
          <a:xfrm>
            <a:off x="838199" y="365125"/>
            <a:ext cx="10904621" cy="1325563"/>
          </a:xfrm>
        </p:spPr>
        <p:txBody>
          <a:bodyPr/>
          <a:lstStyle/>
          <a:p>
            <a:r>
              <a:rPr lang="nn-NO" dirty="0"/>
              <a:t>Norge mot 2060 </a:t>
            </a:r>
            <a:endParaRPr lang="nn-NO" sz="2400" dirty="0"/>
          </a:p>
        </p:txBody>
      </p:sp>
      <p:pic>
        <p:nvPicPr>
          <p:cNvPr id="6" name="Bilde 5">
            <a:extLst>
              <a:ext uri="{FF2B5EF4-FFF2-40B4-BE49-F238E27FC236}">
                <a16:creationId xmlns:a16="http://schemas.microsoft.com/office/drawing/2014/main" id="{9E04A959-A931-F6CD-6C64-06971AF0A664}"/>
              </a:ext>
            </a:extLst>
          </p:cNvPr>
          <p:cNvPicPr>
            <a:picLocks noChangeAspect="1"/>
          </p:cNvPicPr>
          <p:nvPr/>
        </p:nvPicPr>
        <p:blipFill>
          <a:blip r:embed="rId2"/>
          <a:stretch>
            <a:fillRect/>
          </a:stretch>
        </p:blipFill>
        <p:spPr>
          <a:xfrm>
            <a:off x="1183615" y="1514429"/>
            <a:ext cx="8647680" cy="4440700"/>
          </a:xfrm>
          <a:prstGeom prst="rect">
            <a:avLst/>
          </a:prstGeom>
        </p:spPr>
      </p:pic>
      <p:sp>
        <p:nvSpPr>
          <p:cNvPr id="7" name="TekstSylinder 6">
            <a:extLst>
              <a:ext uri="{FF2B5EF4-FFF2-40B4-BE49-F238E27FC236}">
                <a16:creationId xmlns:a16="http://schemas.microsoft.com/office/drawing/2014/main" id="{00CE892C-BD8E-6A07-8ACF-8A08C3C1D12A}"/>
              </a:ext>
            </a:extLst>
          </p:cNvPr>
          <p:cNvSpPr txBox="1"/>
          <p:nvPr/>
        </p:nvSpPr>
        <p:spPr>
          <a:xfrm>
            <a:off x="7135906" y="5996226"/>
            <a:ext cx="2695389" cy="707886"/>
          </a:xfrm>
          <a:prstGeom prst="rect">
            <a:avLst/>
          </a:prstGeom>
          <a:noFill/>
        </p:spPr>
        <p:txBody>
          <a:bodyPr wrap="square" rtlCol="0">
            <a:spAutoFit/>
          </a:bodyPr>
          <a:lstStyle/>
          <a:p>
            <a:pPr marL="171450" indent="-171450">
              <a:buFont typeface="Arial" panose="020B0604020202020204" pitchFamily="34" charset="0"/>
              <a:buChar char="•"/>
            </a:pPr>
            <a:r>
              <a:rPr lang="nn-NO" sz="1000" dirty="0"/>
              <a:t>Omfordeling over livsløpet</a:t>
            </a:r>
          </a:p>
          <a:p>
            <a:pPr marL="171450" indent="-171450">
              <a:buFont typeface="Arial" panose="020B0604020202020204" pitchFamily="34" charset="0"/>
              <a:buChar char="•"/>
            </a:pPr>
            <a:r>
              <a:rPr lang="nn-NO" sz="1000" dirty="0"/>
              <a:t>Befolkninga skal ha stabil tilgang på offentlege tenester</a:t>
            </a:r>
          </a:p>
          <a:p>
            <a:endParaRPr lang="nn-NO" sz="1000" dirty="0"/>
          </a:p>
        </p:txBody>
      </p:sp>
      <p:sp>
        <p:nvSpPr>
          <p:cNvPr id="10" name="TekstSylinder 9">
            <a:extLst>
              <a:ext uri="{FF2B5EF4-FFF2-40B4-BE49-F238E27FC236}">
                <a16:creationId xmlns:a16="http://schemas.microsoft.com/office/drawing/2014/main" id="{B646EE75-B087-93BD-1C5C-C696DC9FC6BB}"/>
              </a:ext>
            </a:extLst>
          </p:cNvPr>
          <p:cNvSpPr txBox="1"/>
          <p:nvPr/>
        </p:nvSpPr>
        <p:spPr>
          <a:xfrm>
            <a:off x="4303059" y="5996226"/>
            <a:ext cx="2695389" cy="707886"/>
          </a:xfrm>
          <a:prstGeom prst="rect">
            <a:avLst/>
          </a:prstGeom>
          <a:noFill/>
        </p:spPr>
        <p:txBody>
          <a:bodyPr wrap="square" rtlCol="0">
            <a:spAutoFit/>
          </a:bodyPr>
          <a:lstStyle/>
          <a:p>
            <a:pPr marL="171450" indent="-171450">
              <a:buFont typeface="Arial" panose="020B0604020202020204" pitchFamily="34" charset="0"/>
              <a:buChar char="•"/>
            </a:pPr>
            <a:r>
              <a:rPr lang="nn-NO" sz="1000" dirty="0"/>
              <a:t>Auka spenning i verda – utgifter til forsvar</a:t>
            </a:r>
          </a:p>
          <a:p>
            <a:pPr marL="171450" indent="-171450">
              <a:buFont typeface="Arial" panose="020B0604020202020204" pitchFamily="34" charset="0"/>
              <a:buChar char="•"/>
            </a:pPr>
            <a:r>
              <a:rPr lang="nn-NO" sz="1000" dirty="0"/>
              <a:t>Klima- og naturendringar</a:t>
            </a:r>
          </a:p>
          <a:p>
            <a:pPr marL="171450" indent="-171450">
              <a:buFont typeface="Arial" panose="020B0604020202020204" pitchFamily="34" charset="0"/>
              <a:buChar char="•"/>
            </a:pPr>
            <a:r>
              <a:rPr lang="nn-NO" sz="1000" dirty="0"/>
              <a:t>Minkande petroleumsaktivitet</a:t>
            </a:r>
          </a:p>
          <a:p>
            <a:pPr marL="171450" indent="-171450">
              <a:buFont typeface="Arial" panose="020B0604020202020204" pitchFamily="34" charset="0"/>
              <a:buChar char="•"/>
            </a:pPr>
            <a:r>
              <a:rPr lang="nn-NO" sz="1000" dirty="0"/>
              <a:t>Låg vekst i arbeidsproduktiviteten</a:t>
            </a:r>
          </a:p>
        </p:txBody>
      </p:sp>
      <p:sp>
        <p:nvSpPr>
          <p:cNvPr id="11" name="TekstSylinder 10">
            <a:extLst>
              <a:ext uri="{FF2B5EF4-FFF2-40B4-BE49-F238E27FC236}">
                <a16:creationId xmlns:a16="http://schemas.microsoft.com/office/drawing/2014/main" id="{E218060D-7FE0-013D-A9F4-FD684D648CE3}"/>
              </a:ext>
            </a:extLst>
          </p:cNvPr>
          <p:cNvSpPr txBox="1"/>
          <p:nvPr/>
        </p:nvSpPr>
        <p:spPr>
          <a:xfrm>
            <a:off x="1314824" y="5996226"/>
            <a:ext cx="2862730" cy="830997"/>
          </a:xfrm>
          <a:prstGeom prst="rect">
            <a:avLst/>
          </a:prstGeom>
          <a:noFill/>
        </p:spPr>
        <p:txBody>
          <a:bodyPr wrap="square" rtlCol="0">
            <a:spAutoFit/>
          </a:bodyPr>
          <a:lstStyle/>
          <a:p>
            <a:pPr marL="171450" indent="-171450">
              <a:buFont typeface="Arial" panose="020B0604020202020204" pitchFamily="34" charset="0"/>
              <a:buChar char="•"/>
            </a:pPr>
            <a:r>
              <a:rPr lang="nn-NO" sz="1000" dirty="0"/>
              <a:t>Færre i yrkesaktiv alder, fleire eldre.</a:t>
            </a:r>
          </a:p>
          <a:p>
            <a:pPr marL="171450" indent="-171450">
              <a:buFont typeface="Arial" panose="020B0604020202020204" pitchFamily="34" charset="0"/>
              <a:buChar char="•"/>
            </a:pPr>
            <a:r>
              <a:rPr lang="nn-NO" sz="1000" dirty="0"/>
              <a:t>Behov for å få fleire i arbeid og halde folk i jobb lenger.</a:t>
            </a:r>
          </a:p>
          <a:p>
            <a:endParaRPr lang="nn-NO" dirty="0"/>
          </a:p>
        </p:txBody>
      </p:sp>
    </p:spTree>
    <p:extLst>
      <p:ext uri="{BB962C8B-B14F-4D97-AF65-F5344CB8AC3E}">
        <p14:creationId xmlns:p14="http://schemas.microsoft.com/office/powerpoint/2010/main" val="33688850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AF02DBB-38C3-F1BA-4684-B79F05F6CEDE}"/>
              </a:ext>
            </a:extLst>
          </p:cNvPr>
          <p:cNvSpPr>
            <a:spLocks noGrp="1"/>
          </p:cNvSpPr>
          <p:nvPr>
            <p:ph type="title"/>
          </p:nvPr>
        </p:nvSpPr>
        <p:spPr/>
        <p:txBody>
          <a:bodyPr/>
          <a:lstStyle/>
          <a:p>
            <a:r>
              <a:rPr lang="nn-NO" dirty="0"/>
              <a:t>Sunnfjord har eit godt utgangspunkt</a:t>
            </a:r>
          </a:p>
        </p:txBody>
      </p:sp>
      <p:pic>
        <p:nvPicPr>
          <p:cNvPr id="4" name="Bilde 3">
            <a:extLst>
              <a:ext uri="{FF2B5EF4-FFF2-40B4-BE49-F238E27FC236}">
                <a16:creationId xmlns:a16="http://schemas.microsoft.com/office/drawing/2014/main" id="{96A90952-F243-5EBE-D1DB-53B7271E658B}"/>
              </a:ext>
            </a:extLst>
          </p:cNvPr>
          <p:cNvPicPr>
            <a:picLocks noChangeAspect="1"/>
          </p:cNvPicPr>
          <p:nvPr/>
        </p:nvPicPr>
        <p:blipFill>
          <a:blip r:embed="rId2"/>
          <a:stretch>
            <a:fillRect/>
          </a:stretch>
        </p:blipFill>
        <p:spPr>
          <a:xfrm>
            <a:off x="6667299" y="1690688"/>
            <a:ext cx="4057599" cy="5167312"/>
          </a:xfrm>
          <a:prstGeom prst="rect">
            <a:avLst/>
          </a:prstGeom>
        </p:spPr>
      </p:pic>
      <p:pic>
        <p:nvPicPr>
          <p:cNvPr id="5" name="Bilde 4">
            <a:extLst>
              <a:ext uri="{FF2B5EF4-FFF2-40B4-BE49-F238E27FC236}">
                <a16:creationId xmlns:a16="http://schemas.microsoft.com/office/drawing/2014/main" id="{EBD119B9-4B42-2903-31EA-178336B2B69B}"/>
              </a:ext>
            </a:extLst>
          </p:cNvPr>
          <p:cNvPicPr>
            <a:picLocks noChangeAspect="1"/>
          </p:cNvPicPr>
          <p:nvPr/>
        </p:nvPicPr>
        <p:blipFill>
          <a:blip r:embed="rId3"/>
          <a:stretch>
            <a:fillRect/>
          </a:stretch>
        </p:blipFill>
        <p:spPr>
          <a:xfrm>
            <a:off x="1057517" y="1690688"/>
            <a:ext cx="5317884" cy="5124927"/>
          </a:xfrm>
          <a:prstGeom prst="rect">
            <a:avLst/>
          </a:prstGeom>
        </p:spPr>
      </p:pic>
    </p:spTree>
    <p:extLst>
      <p:ext uri="{BB962C8B-B14F-4D97-AF65-F5344CB8AC3E}">
        <p14:creationId xmlns:p14="http://schemas.microsoft.com/office/powerpoint/2010/main" val="41027538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2340F99-FB8E-6291-3D18-D5AA5061E9E7}"/>
              </a:ext>
            </a:extLst>
          </p:cNvPr>
          <p:cNvSpPr>
            <a:spLocks noGrp="1"/>
          </p:cNvSpPr>
          <p:nvPr>
            <p:ph type="title"/>
          </p:nvPr>
        </p:nvSpPr>
        <p:spPr/>
        <p:txBody>
          <a:bodyPr/>
          <a:lstStyle/>
          <a:p>
            <a:r>
              <a:rPr lang="nn-NO" dirty="0"/>
              <a:t>Mål om innsparing i kontekst</a:t>
            </a:r>
          </a:p>
        </p:txBody>
      </p:sp>
      <p:sp>
        <p:nvSpPr>
          <p:cNvPr id="3" name="Plassholder for innhold 2">
            <a:extLst>
              <a:ext uri="{FF2B5EF4-FFF2-40B4-BE49-F238E27FC236}">
                <a16:creationId xmlns:a16="http://schemas.microsoft.com/office/drawing/2014/main" id="{25F0A1DE-F799-E20F-C4E3-39CE649DFD5C}"/>
              </a:ext>
            </a:extLst>
          </p:cNvPr>
          <p:cNvSpPr>
            <a:spLocks noGrp="1"/>
          </p:cNvSpPr>
          <p:nvPr>
            <p:ph idx="1"/>
          </p:nvPr>
        </p:nvSpPr>
        <p:spPr>
          <a:xfrm>
            <a:off x="698500" y="1825625"/>
            <a:ext cx="4191552" cy="4351338"/>
          </a:xfrm>
        </p:spPr>
        <p:txBody>
          <a:bodyPr/>
          <a:lstStyle/>
          <a:p>
            <a:r>
              <a:rPr lang="nn-NO" dirty="0"/>
              <a:t>I innsparing på 121 mill. kroner utgjer 4,8 % av samla årleg budsjettramme på 2500 mill. kroner i Sunnfjord kommune</a:t>
            </a:r>
          </a:p>
          <a:p>
            <a:r>
              <a:rPr lang="nn-NO" dirty="0"/>
              <a:t>Vi skal på ingen måte «legge ned» kommunen. </a:t>
            </a:r>
          </a:p>
          <a:p>
            <a:pPr marL="0" indent="0">
              <a:buNone/>
            </a:pPr>
            <a:endParaRPr lang="nn-NO" dirty="0"/>
          </a:p>
        </p:txBody>
      </p:sp>
      <p:pic>
        <p:nvPicPr>
          <p:cNvPr id="5" name="Bilde 4">
            <a:extLst>
              <a:ext uri="{FF2B5EF4-FFF2-40B4-BE49-F238E27FC236}">
                <a16:creationId xmlns:a16="http://schemas.microsoft.com/office/drawing/2014/main" id="{68B7056A-1B29-3F18-020A-023EAD6E3E65}"/>
              </a:ext>
            </a:extLst>
          </p:cNvPr>
          <p:cNvPicPr>
            <a:picLocks noChangeAspect="1"/>
          </p:cNvPicPr>
          <p:nvPr/>
        </p:nvPicPr>
        <p:blipFill>
          <a:blip r:embed="rId2"/>
          <a:stretch>
            <a:fillRect/>
          </a:stretch>
        </p:blipFill>
        <p:spPr>
          <a:xfrm>
            <a:off x="5247157" y="1384300"/>
            <a:ext cx="6881954" cy="5108575"/>
          </a:xfrm>
          <a:prstGeom prst="rect">
            <a:avLst/>
          </a:prstGeom>
        </p:spPr>
      </p:pic>
    </p:spTree>
    <p:extLst>
      <p:ext uri="{BB962C8B-B14F-4D97-AF65-F5344CB8AC3E}">
        <p14:creationId xmlns:p14="http://schemas.microsoft.com/office/powerpoint/2010/main" val="14681985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57B871A-F02A-0BC6-5431-D3FEE37115EB}"/>
              </a:ext>
            </a:extLst>
          </p:cNvPr>
          <p:cNvSpPr>
            <a:spLocks noGrp="1"/>
          </p:cNvSpPr>
          <p:nvPr>
            <p:ph type="title"/>
          </p:nvPr>
        </p:nvSpPr>
        <p:spPr>
          <a:xfrm>
            <a:off x="838200" y="365125"/>
            <a:ext cx="11031908" cy="1325563"/>
          </a:xfrm>
        </p:spPr>
        <p:txBody>
          <a:bodyPr/>
          <a:lstStyle/>
          <a:p>
            <a:r>
              <a:rPr lang="nn-NO" dirty="0"/>
              <a:t>Kommunekommisjon 2025</a:t>
            </a:r>
          </a:p>
        </p:txBody>
      </p:sp>
      <p:sp>
        <p:nvSpPr>
          <p:cNvPr id="3" name="Plassholder for innhold 2">
            <a:extLst>
              <a:ext uri="{FF2B5EF4-FFF2-40B4-BE49-F238E27FC236}">
                <a16:creationId xmlns:a16="http://schemas.microsoft.com/office/drawing/2014/main" id="{6D7D2738-CEE0-1C75-D0BA-ED9A950C9AFA}"/>
              </a:ext>
            </a:extLst>
          </p:cNvPr>
          <p:cNvSpPr>
            <a:spLocks noGrp="1"/>
          </p:cNvSpPr>
          <p:nvPr>
            <p:ph idx="1"/>
          </p:nvPr>
        </p:nvSpPr>
        <p:spPr>
          <a:xfrm>
            <a:off x="838200" y="1825624"/>
            <a:ext cx="10515600" cy="4853471"/>
          </a:xfrm>
        </p:spPr>
        <p:txBody>
          <a:bodyPr>
            <a:normAutofit fontScale="77500" lnSpcReduction="20000"/>
          </a:bodyPr>
          <a:lstStyle/>
          <a:p>
            <a:pPr marL="0" indent="0">
              <a:buNone/>
            </a:pPr>
            <a:r>
              <a:rPr lang="nn-NO" b="1" dirty="0"/>
              <a:t>Bakgrunn</a:t>
            </a:r>
          </a:p>
          <a:p>
            <a:pPr>
              <a:buFontTx/>
              <a:buChar char="-"/>
            </a:pPr>
            <a:r>
              <a:rPr lang="nn-NO" dirty="0"/>
              <a:t>Kommunesektoren står ovanfor store utfordringar m.a.:</a:t>
            </a:r>
          </a:p>
          <a:p>
            <a:pPr lvl="1">
              <a:buFontTx/>
              <a:buChar char="-"/>
            </a:pPr>
            <a:r>
              <a:rPr lang="nn-NO" dirty="0"/>
              <a:t>Mangel på arbeidskraft</a:t>
            </a:r>
          </a:p>
          <a:p>
            <a:pPr lvl="1">
              <a:buFontTx/>
              <a:buChar char="-"/>
            </a:pPr>
            <a:r>
              <a:rPr lang="nn-NO" dirty="0"/>
              <a:t>Demografiske endringar som krev omstilling og tenestetilbod</a:t>
            </a:r>
          </a:p>
          <a:p>
            <a:pPr lvl="1">
              <a:buFontTx/>
              <a:buChar char="-"/>
            </a:pPr>
            <a:r>
              <a:rPr lang="nn-NO" dirty="0"/>
              <a:t>Auka krav og regulering som avgrensar kommunen sitt handlingsrom</a:t>
            </a:r>
          </a:p>
          <a:p>
            <a:pPr marL="457200" lvl="1" indent="0">
              <a:buNone/>
            </a:pPr>
            <a:endParaRPr lang="nn-NO" dirty="0"/>
          </a:p>
          <a:p>
            <a:pPr marL="0" indent="0">
              <a:buNone/>
            </a:pPr>
            <a:r>
              <a:rPr lang="nn-NO" b="1" dirty="0"/>
              <a:t>Hovudmål</a:t>
            </a:r>
          </a:p>
          <a:p>
            <a:pPr>
              <a:buFontTx/>
              <a:buChar char="-"/>
            </a:pPr>
            <a:r>
              <a:rPr lang="nn-NO" dirty="0"/>
              <a:t>Legge til rette for </a:t>
            </a:r>
            <a:r>
              <a:rPr lang="nn-NO" b="1" dirty="0"/>
              <a:t>god ressursbruk</a:t>
            </a:r>
          </a:p>
          <a:p>
            <a:pPr>
              <a:buFontTx/>
              <a:buChar char="-"/>
            </a:pPr>
            <a:r>
              <a:rPr lang="nn-NO" dirty="0"/>
              <a:t>Sikre </a:t>
            </a:r>
            <a:r>
              <a:rPr lang="nn-NO" b="1" dirty="0"/>
              <a:t>fleksibel bruk av personell</a:t>
            </a:r>
          </a:p>
          <a:p>
            <a:pPr>
              <a:buFontTx/>
              <a:buChar char="-"/>
            </a:pPr>
            <a:r>
              <a:rPr lang="nn-NO" dirty="0"/>
              <a:t>Fremme </a:t>
            </a:r>
            <a:r>
              <a:rPr lang="nn-NO" b="1" dirty="0"/>
              <a:t>effektiv oppgåveløysing </a:t>
            </a:r>
            <a:r>
              <a:rPr lang="nn-NO" dirty="0"/>
              <a:t>i kommunar og fylkeskommunar</a:t>
            </a:r>
          </a:p>
          <a:p>
            <a:pPr>
              <a:buFontTx/>
              <a:buChar char="-"/>
            </a:pPr>
            <a:endParaRPr lang="nn-NO" dirty="0"/>
          </a:p>
          <a:p>
            <a:pPr marL="0" indent="0">
              <a:buNone/>
            </a:pPr>
            <a:r>
              <a:rPr lang="nn-NO" b="1" dirty="0"/>
              <a:t>Leveranse</a:t>
            </a:r>
          </a:p>
          <a:p>
            <a:pPr>
              <a:buFontTx/>
              <a:buChar char="-"/>
            </a:pPr>
            <a:r>
              <a:rPr lang="nn-NO" dirty="0"/>
              <a:t>Første rapport skal leverast før </a:t>
            </a:r>
            <a:r>
              <a:rPr lang="nn-NO" b="1" dirty="0"/>
              <a:t>jul 2025</a:t>
            </a:r>
          </a:p>
          <a:p>
            <a:pPr>
              <a:buFontTx/>
              <a:buChar char="-"/>
            </a:pPr>
            <a:r>
              <a:rPr lang="nn-NO" dirty="0"/>
              <a:t>Endeleg rapport kjem i </a:t>
            </a:r>
            <a:r>
              <a:rPr lang="nn-NO" b="1" dirty="0"/>
              <a:t>2026</a:t>
            </a:r>
          </a:p>
        </p:txBody>
      </p:sp>
      <p:pic>
        <p:nvPicPr>
          <p:cNvPr id="5" name="Bilde 4">
            <a:extLst>
              <a:ext uri="{FF2B5EF4-FFF2-40B4-BE49-F238E27FC236}">
                <a16:creationId xmlns:a16="http://schemas.microsoft.com/office/drawing/2014/main" id="{4DBE76F6-3FCB-B405-9952-C19BFD392945}"/>
              </a:ext>
            </a:extLst>
          </p:cNvPr>
          <p:cNvPicPr>
            <a:picLocks noChangeAspect="1"/>
          </p:cNvPicPr>
          <p:nvPr/>
        </p:nvPicPr>
        <p:blipFill>
          <a:blip r:embed="rId2"/>
          <a:stretch>
            <a:fillRect/>
          </a:stretch>
        </p:blipFill>
        <p:spPr>
          <a:xfrm>
            <a:off x="7841973" y="1469"/>
            <a:ext cx="4264301" cy="2052873"/>
          </a:xfrm>
          <a:prstGeom prst="rect">
            <a:avLst/>
          </a:prstGeom>
        </p:spPr>
      </p:pic>
    </p:spTree>
    <p:extLst>
      <p:ext uri="{BB962C8B-B14F-4D97-AF65-F5344CB8AC3E}">
        <p14:creationId xmlns:p14="http://schemas.microsoft.com/office/powerpoint/2010/main" val="35977901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0CD31894-F884-FC4C-2F9F-17C3118C3B62}"/>
              </a:ext>
            </a:extLst>
          </p:cNvPr>
          <p:cNvPicPr>
            <a:picLocks noChangeAspect="1"/>
          </p:cNvPicPr>
          <p:nvPr/>
        </p:nvPicPr>
        <p:blipFill>
          <a:blip r:embed="rId2"/>
          <a:stretch>
            <a:fillRect/>
          </a:stretch>
        </p:blipFill>
        <p:spPr>
          <a:xfrm>
            <a:off x="3885400" y="0"/>
            <a:ext cx="5912069" cy="6858000"/>
          </a:xfrm>
          <a:prstGeom prst="rect">
            <a:avLst/>
          </a:prstGeom>
        </p:spPr>
      </p:pic>
      <p:pic>
        <p:nvPicPr>
          <p:cNvPr id="4" name="Bilde 3">
            <a:extLst>
              <a:ext uri="{FF2B5EF4-FFF2-40B4-BE49-F238E27FC236}">
                <a16:creationId xmlns:a16="http://schemas.microsoft.com/office/drawing/2014/main" id="{BB5840FC-72BE-0B89-951F-39739F88AE34}"/>
              </a:ext>
            </a:extLst>
          </p:cNvPr>
          <p:cNvPicPr>
            <a:picLocks noChangeAspect="1"/>
          </p:cNvPicPr>
          <p:nvPr/>
        </p:nvPicPr>
        <p:blipFill>
          <a:blip r:embed="rId3"/>
          <a:stretch>
            <a:fillRect/>
          </a:stretch>
        </p:blipFill>
        <p:spPr>
          <a:xfrm>
            <a:off x="483704" y="2474636"/>
            <a:ext cx="2895600" cy="1133475"/>
          </a:xfrm>
          <a:prstGeom prst="rect">
            <a:avLst/>
          </a:prstGeom>
        </p:spPr>
      </p:pic>
    </p:spTree>
    <p:extLst>
      <p:ext uri="{BB962C8B-B14F-4D97-AF65-F5344CB8AC3E}">
        <p14:creationId xmlns:p14="http://schemas.microsoft.com/office/powerpoint/2010/main" val="1345324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0EEC685B-BA0E-99F9-1485-8D15EA9DAD4B}"/>
              </a:ext>
            </a:extLst>
          </p:cNvPr>
          <p:cNvPicPr>
            <a:picLocks noChangeAspect="1"/>
          </p:cNvPicPr>
          <p:nvPr/>
        </p:nvPicPr>
        <p:blipFill>
          <a:blip r:embed="rId2"/>
          <a:stretch>
            <a:fillRect/>
          </a:stretch>
        </p:blipFill>
        <p:spPr>
          <a:xfrm>
            <a:off x="3847607" y="0"/>
            <a:ext cx="4496785" cy="6858000"/>
          </a:xfrm>
          <a:prstGeom prst="rect">
            <a:avLst/>
          </a:prstGeom>
        </p:spPr>
      </p:pic>
    </p:spTree>
    <p:extLst>
      <p:ext uri="{BB962C8B-B14F-4D97-AF65-F5344CB8AC3E}">
        <p14:creationId xmlns:p14="http://schemas.microsoft.com/office/powerpoint/2010/main" val="37897043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2D9E38B-DB67-FA68-AA60-182F0D65D8FD}"/>
              </a:ext>
            </a:extLst>
          </p:cNvPr>
          <p:cNvSpPr>
            <a:spLocks noGrp="1"/>
          </p:cNvSpPr>
          <p:nvPr>
            <p:ph type="title"/>
          </p:nvPr>
        </p:nvSpPr>
        <p:spPr/>
        <p:txBody>
          <a:bodyPr/>
          <a:lstStyle/>
          <a:p>
            <a:r>
              <a:rPr lang="nn-NO" dirty="0"/>
              <a:t>Endringsleiing – råd til prosess</a:t>
            </a:r>
          </a:p>
        </p:txBody>
      </p:sp>
      <p:sp>
        <p:nvSpPr>
          <p:cNvPr id="3" name="Plassholder for innhold 2">
            <a:extLst>
              <a:ext uri="{FF2B5EF4-FFF2-40B4-BE49-F238E27FC236}">
                <a16:creationId xmlns:a16="http://schemas.microsoft.com/office/drawing/2014/main" id="{D454AA2A-33F9-6709-253B-AB71793C2A9F}"/>
              </a:ext>
            </a:extLst>
          </p:cNvPr>
          <p:cNvSpPr>
            <a:spLocks noGrp="1"/>
          </p:cNvSpPr>
          <p:nvPr>
            <p:ph idx="1"/>
          </p:nvPr>
        </p:nvSpPr>
        <p:spPr>
          <a:xfrm>
            <a:off x="838200" y="1825624"/>
            <a:ext cx="11097126" cy="5032375"/>
          </a:xfrm>
        </p:spPr>
        <p:txBody>
          <a:bodyPr>
            <a:normAutofit fontScale="92500" lnSpcReduction="20000"/>
          </a:bodyPr>
          <a:lstStyle/>
          <a:p>
            <a:pPr marL="514350" indent="-514350">
              <a:buFont typeface="+mj-lt"/>
              <a:buAutoNum type="arabicPeriod"/>
            </a:pPr>
            <a:r>
              <a:rPr lang="nn-NO" b="1" dirty="0"/>
              <a:t>Få flest mogleg til å forstå dei utviklingstrekk og trendar som anten har eller kan kome til å treffe oss som kommune. </a:t>
            </a:r>
            <a:r>
              <a:rPr lang="nn-NO" dirty="0"/>
              <a:t>Det er viktig både for å auke den generelle endringsberedskapen og for å trene tilsette på å forstå ulike drivkrefter og kva det kan bety for kommunen sine moglegheiter og utfordringar framover. Dette vil og auke dei tilsette sin forståing av behov for endring, samt forståing av handlings- og moglegheitsrom.</a:t>
            </a:r>
          </a:p>
          <a:p>
            <a:pPr marL="514350" indent="-514350">
              <a:buFont typeface="+mj-lt"/>
              <a:buAutoNum type="arabicPeriod"/>
            </a:pPr>
            <a:r>
              <a:rPr lang="nn-NO" b="1" dirty="0"/>
              <a:t>Kjenn kommunen sin endringsmodning eller endringskapasitet.</a:t>
            </a:r>
            <a:r>
              <a:rPr lang="nn-NO" dirty="0"/>
              <a:t> </a:t>
            </a:r>
          </a:p>
          <a:p>
            <a:pPr marL="514350" indent="-514350">
              <a:buFont typeface="+mj-lt"/>
              <a:buAutoNum type="arabicPeriod"/>
            </a:pPr>
            <a:r>
              <a:rPr lang="nn-NO" b="1" dirty="0"/>
              <a:t>Hovudnøkkel for gode prosessar er SMART involvering. </a:t>
            </a:r>
            <a:r>
              <a:rPr lang="nn-NO" dirty="0"/>
              <a:t>Det betyr ikkje at alle skal vere involvert i alt heile tida. Godt strukturerte både ovanfrå og ned prosessar og gode nedanfrå og opp prosessar.</a:t>
            </a:r>
          </a:p>
          <a:p>
            <a:pPr marL="514350" indent="-514350">
              <a:buFont typeface="+mj-lt"/>
              <a:buAutoNum type="arabicPeriod"/>
            </a:pPr>
            <a:r>
              <a:rPr lang="nn-NO" b="1" dirty="0"/>
              <a:t>Sett i stand leiarlinja. </a:t>
            </a:r>
            <a:r>
              <a:rPr lang="nn-NO" dirty="0"/>
              <a:t>For mange leiarar i norsk arbeidsliv blir anten opprørarar eller desertørar i endringsprosessar dei opplever å ikkje bli involvert i. Gode prosessar føreset leiarar som greier å </a:t>
            </a:r>
            <a:r>
              <a:rPr lang="nn-NO" dirty="0" err="1"/>
              <a:t>oversetje</a:t>
            </a:r>
            <a:r>
              <a:rPr lang="nn-NO" dirty="0"/>
              <a:t> overordna ambisjonar og planar til eigne tilsette på ein måte som dei kan forstå. Leiarar må kommunisere og skape meining og forståing.</a:t>
            </a:r>
          </a:p>
        </p:txBody>
      </p:sp>
    </p:spTree>
    <p:extLst>
      <p:ext uri="{BB962C8B-B14F-4D97-AF65-F5344CB8AC3E}">
        <p14:creationId xmlns:p14="http://schemas.microsoft.com/office/powerpoint/2010/main" val="8958189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FE34345-01D9-97DB-325C-2F3B7D5E79A0}"/>
              </a:ext>
            </a:extLst>
          </p:cNvPr>
          <p:cNvSpPr>
            <a:spLocks noGrp="1"/>
          </p:cNvSpPr>
          <p:nvPr>
            <p:ph type="title"/>
          </p:nvPr>
        </p:nvSpPr>
        <p:spPr/>
        <p:txBody>
          <a:bodyPr/>
          <a:lstStyle/>
          <a:p>
            <a:r>
              <a:rPr lang="nn-NO" dirty="0"/>
              <a:t>Endringsleiing – fem ynskje til leiarar </a:t>
            </a:r>
          </a:p>
        </p:txBody>
      </p:sp>
      <p:sp>
        <p:nvSpPr>
          <p:cNvPr id="3" name="Plassholder for innhold 2">
            <a:extLst>
              <a:ext uri="{FF2B5EF4-FFF2-40B4-BE49-F238E27FC236}">
                <a16:creationId xmlns:a16="http://schemas.microsoft.com/office/drawing/2014/main" id="{7B429E5B-86FC-D19C-FDD3-6D5056584D82}"/>
              </a:ext>
            </a:extLst>
          </p:cNvPr>
          <p:cNvSpPr>
            <a:spLocks noGrp="1"/>
          </p:cNvSpPr>
          <p:nvPr>
            <p:ph idx="1"/>
          </p:nvPr>
        </p:nvSpPr>
        <p:spPr>
          <a:xfrm>
            <a:off x="838200" y="1825624"/>
            <a:ext cx="10515600" cy="4863933"/>
          </a:xfrm>
        </p:spPr>
        <p:txBody>
          <a:bodyPr>
            <a:normAutofit fontScale="85000" lnSpcReduction="20000"/>
          </a:bodyPr>
          <a:lstStyle/>
          <a:p>
            <a:pPr marL="514350" indent="-514350">
              <a:buFont typeface="+mj-lt"/>
              <a:buAutoNum type="arabicPeriod"/>
            </a:pPr>
            <a:r>
              <a:rPr lang="nn-NO" b="1" dirty="0"/>
              <a:t>Ta rolla som endringsagent. </a:t>
            </a:r>
            <a:r>
              <a:rPr lang="nn-NO" dirty="0"/>
              <a:t>Du skal både sørge for effektiv og god drift og tenke utvikling og forbetring.</a:t>
            </a:r>
          </a:p>
          <a:p>
            <a:pPr marL="514350" indent="-514350">
              <a:buFont typeface="+mj-lt"/>
              <a:buAutoNum type="arabicPeriod"/>
            </a:pPr>
            <a:r>
              <a:rPr lang="nn-NO" b="1" dirty="0"/>
              <a:t>Sjå på deg sjølv som ein </a:t>
            </a:r>
            <a:r>
              <a:rPr lang="nn-NO" b="1" dirty="0" err="1"/>
              <a:t>oversettar</a:t>
            </a:r>
            <a:r>
              <a:rPr lang="nn-NO" b="1" dirty="0"/>
              <a:t> og ver i forkant. </a:t>
            </a:r>
            <a:r>
              <a:rPr lang="nn-NO" dirty="0"/>
              <a:t>Du må både formidle og legge opp til strategiske diskusjonar med eigne medarbeidarar. </a:t>
            </a:r>
          </a:p>
          <a:p>
            <a:pPr marL="514350" indent="-514350">
              <a:buFont typeface="+mj-lt"/>
              <a:buAutoNum type="arabicPeriod"/>
            </a:pPr>
            <a:r>
              <a:rPr lang="nn-NO" b="1" dirty="0"/>
              <a:t>Ver meir opptatt av dine medarbeidarar si læring og utvikling. </a:t>
            </a:r>
            <a:r>
              <a:rPr lang="nn-NO" dirty="0"/>
              <a:t>Vi treng å utvikle medarbeidarar som er utviklings- og endringsorientert. Ikkje berre ver opptatt av leveransar og kvalitet. Bruk meir tid å få medarbeidarar til å reflektere over det dei gjer og eiga læring.</a:t>
            </a:r>
            <a:endParaRPr lang="nn-NO" b="1" dirty="0"/>
          </a:p>
          <a:p>
            <a:pPr marL="514350" indent="-514350">
              <a:buFont typeface="+mj-lt"/>
              <a:buAutoNum type="arabicPeriod"/>
            </a:pPr>
            <a:r>
              <a:rPr lang="nn-NO" b="1" dirty="0"/>
              <a:t>Aksepter at du ikkje har kontroll. </a:t>
            </a:r>
            <a:r>
              <a:rPr lang="nn-NO" dirty="0"/>
              <a:t>Det skjer så mykje så fort, så juster ambisjon om fullstendig kontroll. Ver meir tydleg på mål, retning og ambisjon.</a:t>
            </a:r>
          </a:p>
          <a:p>
            <a:pPr marL="514350" indent="-514350">
              <a:buFont typeface="+mj-lt"/>
              <a:buAutoNum type="arabicPeriod"/>
            </a:pPr>
            <a:r>
              <a:rPr lang="nn-NO" b="1" dirty="0"/>
              <a:t>Du har derimot kontroll over det som er viktigast for folk flest. </a:t>
            </a:r>
            <a:r>
              <a:rPr lang="nn-NO" dirty="0"/>
              <a:t>Tilsette har behov for å bli sett for den dei er og få anerkjenning for det dei forsøker å bidra til.</a:t>
            </a:r>
            <a:br>
              <a:rPr lang="nn-NO" dirty="0"/>
            </a:br>
            <a:endParaRPr lang="nn-NO" dirty="0"/>
          </a:p>
        </p:txBody>
      </p:sp>
    </p:spTree>
    <p:extLst>
      <p:ext uri="{BB962C8B-B14F-4D97-AF65-F5344CB8AC3E}">
        <p14:creationId xmlns:p14="http://schemas.microsoft.com/office/powerpoint/2010/main" val="22094614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B8C09B9-459D-33A6-5C96-8B4995E78930}"/>
              </a:ext>
            </a:extLst>
          </p:cNvPr>
          <p:cNvSpPr>
            <a:spLocks noGrp="1"/>
          </p:cNvSpPr>
          <p:nvPr>
            <p:ph type="title"/>
          </p:nvPr>
        </p:nvSpPr>
        <p:spPr/>
        <p:txBody>
          <a:bodyPr/>
          <a:lstStyle/>
          <a:p>
            <a:r>
              <a:rPr lang="nn-NO" dirty="0"/>
              <a:t>Omorganisering</a:t>
            </a:r>
          </a:p>
        </p:txBody>
      </p:sp>
    </p:spTree>
    <p:extLst>
      <p:ext uri="{BB962C8B-B14F-4D97-AF65-F5344CB8AC3E}">
        <p14:creationId xmlns:p14="http://schemas.microsoft.com/office/powerpoint/2010/main" val="11001177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9C832D-BA85-04A7-F77A-CCD5788356A0}"/>
            </a:ext>
          </a:extLst>
        </p:cNvPr>
        <p:cNvGrpSpPr/>
        <p:nvPr/>
      </p:nvGrpSpPr>
      <p:grpSpPr>
        <a:xfrm>
          <a:off x="0" y="0"/>
          <a:ext cx="0" cy="0"/>
          <a:chOff x="0" y="0"/>
          <a:chExt cx="0" cy="0"/>
        </a:xfrm>
      </p:grpSpPr>
      <p:sp>
        <p:nvSpPr>
          <p:cNvPr id="3" name="TekstSylinder 2">
            <a:extLst>
              <a:ext uri="{FF2B5EF4-FFF2-40B4-BE49-F238E27FC236}">
                <a16:creationId xmlns:a16="http://schemas.microsoft.com/office/drawing/2014/main" id="{6BB84508-C42B-FB09-CCD5-1A68440A414D}"/>
              </a:ext>
            </a:extLst>
          </p:cNvPr>
          <p:cNvSpPr txBox="1"/>
          <p:nvPr/>
        </p:nvSpPr>
        <p:spPr>
          <a:xfrm>
            <a:off x="1382200" y="689190"/>
            <a:ext cx="8760129" cy="4945200"/>
          </a:xfrm>
          <a:prstGeom prst="rect">
            <a:avLst/>
          </a:prstGeom>
          <a:noFill/>
        </p:spPr>
        <p:txBody>
          <a:bodyPr wrap="square">
            <a:spAutoFit/>
          </a:bodyPr>
          <a:lstStyle/>
          <a:p>
            <a:pPr>
              <a:lnSpc>
                <a:spcPct val="115000"/>
              </a:lnSpc>
              <a:spcAft>
                <a:spcPts val="800"/>
              </a:spcAft>
              <a:buNone/>
            </a:pPr>
            <a:r>
              <a:rPr lang="nn-NO" sz="2400" kern="100" dirty="0">
                <a:effectLst/>
                <a:latin typeface="Arial" panose="020B0604020202020204" pitchFamily="34" charset="0"/>
                <a:ea typeface="Aptos" panose="020B0004020202020204" pitchFamily="34" charset="0"/>
                <a:cs typeface="Times New Roman" panose="02020603050405020304" pitchFamily="18" charset="0"/>
              </a:rPr>
              <a:t>SITUASJON</a:t>
            </a:r>
            <a:endParaRPr lang="nb-NO" sz="2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nn-NO" sz="2400" kern="100" dirty="0">
                <a:effectLst/>
                <a:latin typeface="Arial" panose="020B0604020202020204" pitchFamily="34" charset="0"/>
                <a:ea typeface="Aptos" panose="020B0004020202020204" pitchFamily="34" charset="0"/>
                <a:cs typeface="Times New Roman" panose="02020603050405020304" pitchFamily="18" charset="0"/>
              </a:rPr>
              <a:t>Fristen for høyringsinnspel er ute.  Det er kome over 100 innspel.  Vi skal lage ein oversikt over det som skal skje i tida fram til ny organisering skal gjelde.  </a:t>
            </a:r>
            <a:endParaRPr lang="nb-NO" sz="2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nn-NO" sz="2400" kern="100" dirty="0">
                <a:effectLst/>
                <a:latin typeface="Arial" panose="020B0604020202020204" pitchFamily="34" charset="0"/>
                <a:ea typeface="Aptos" panose="020B0004020202020204" pitchFamily="34" charset="0"/>
                <a:cs typeface="Times New Roman" panose="02020603050405020304" pitchFamily="18" charset="0"/>
              </a:rPr>
              <a:t>Arbeidet med innsparingar vil bli prioritert og framskunda.  Kommunedirektøren vil tilrå at arbeidet med organisering av kommunen skjer over lengre tid enn det som har vore førespegla. Grunnen til det er at organisasjonen treng den kompetansen og kapasiteten som ligg i dagens organisasjon. Den skal vi bruke til å sikre effekt og mål av dei struktur- og innsparingstiltak som alt er vedtekne.</a:t>
            </a:r>
            <a:endParaRPr lang="nb-NO"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8717829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CBB178-00EF-8F22-2087-1407792A9A9C}"/>
            </a:ext>
          </a:extLst>
        </p:cNvPr>
        <p:cNvGrpSpPr/>
        <p:nvPr/>
      </p:nvGrpSpPr>
      <p:grpSpPr>
        <a:xfrm>
          <a:off x="0" y="0"/>
          <a:ext cx="0" cy="0"/>
          <a:chOff x="0" y="0"/>
          <a:chExt cx="0" cy="0"/>
        </a:xfrm>
      </p:grpSpPr>
      <p:sp>
        <p:nvSpPr>
          <p:cNvPr id="3" name="TekstSylinder 2">
            <a:extLst>
              <a:ext uri="{FF2B5EF4-FFF2-40B4-BE49-F238E27FC236}">
                <a16:creationId xmlns:a16="http://schemas.microsoft.com/office/drawing/2014/main" id="{58ECA5CF-5F0E-FA16-A268-CB7E82A1C638}"/>
              </a:ext>
            </a:extLst>
          </p:cNvPr>
          <p:cNvSpPr txBox="1"/>
          <p:nvPr/>
        </p:nvSpPr>
        <p:spPr>
          <a:xfrm>
            <a:off x="2098259" y="1791465"/>
            <a:ext cx="7664175" cy="2821542"/>
          </a:xfrm>
          <a:prstGeom prst="rect">
            <a:avLst/>
          </a:prstGeom>
          <a:noFill/>
        </p:spPr>
        <p:txBody>
          <a:bodyPr wrap="square">
            <a:spAutoFit/>
          </a:bodyPr>
          <a:lstStyle/>
          <a:p>
            <a:pPr>
              <a:lnSpc>
                <a:spcPct val="115000"/>
              </a:lnSpc>
              <a:spcAft>
                <a:spcPts val="800"/>
              </a:spcAft>
              <a:buNone/>
            </a:pPr>
            <a:r>
              <a:rPr lang="nn-NO" sz="2400" kern="100" dirty="0">
                <a:effectLst/>
                <a:latin typeface="Arial" panose="020B0604020202020204" pitchFamily="34" charset="0"/>
                <a:ea typeface="Aptos" panose="020B0004020202020204" pitchFamily="34" charset="0"/>
                <a:cs typeface="Times New Roman" panose="02020603050405020304" pitchFamily="18" charset="0"/>
              </a:rPr>
              <a:t>BAKGRUNN</a:t>
            </a:r>
            <a:endParaRPr lang="nb-NO" sz="2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nn-NO" sz="2400" kern="100" dirty="0">
                <a:effectLst/>
                <a:latin typeface="Arial" panose="020B0604020202020204" pitchFamily="34" charset="0"/>
                <a:ea typeface="Aptos" panose="020B0004020202020204" pitchFamily="34" charset="0"/>
                <a:cs typeface="Times New Roman" panose="02020603050405020304" pitchFamily="18" charset="0"/>
              </a:rPr>
              <a:t>Sunnfjord kommune har i utgangspunktet tre kjelder for det arbeidet vi skal gjennomføre:</a:t>
            </a:r>
            <a:endParaRPr lang="nb-NO"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mj-lt"/>
              <a:buAutoNum type="arabicPeriod"/>
            </a:pPr>
            <a:r>
              <a:rPr lang="nn-NO" sz="2400" kern="100" dirty="0">
                <a:effectLst/>
                <a:latin typeface="Arial" panose="020B0604020202020204" pitchFamily="34" charset="0"/>
                <a:ea typeface="Aptos" panose="020B0004020202020204" pitchFamily="34" charset="0"/>
                <a:cs typeface="Times New Roman" panose="02020603050405020304" pitchFamily="18" charset="0"/>
              </a:rPr>
              <a:t>Prosjektrapport frå eiga arbeidsgruppe</a:t>
            </a:r>
            <a:endParaRPr lang="nb-NO"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mj-lt"/>
              <a:buAutoNum type="arabicPeriod"/>
            </a:pPr>
            <a:r>
              <a:rPr lang="nn-NO" sz="2400" kern="100" dirty="0">
                <a:effectLst/>
                <a:latin typeface="Arial" panose="020B0604020202020204" pitchFamily="34" charset="0"/>
                <a:ea typeface="Aptos" panose="020B0004020202020204" pitchFamily="34" charset="0"/>
                <a:cs typeface="Times New Roman" panose="02020603050405020304" pitchFamily="18" charset="0"/>
              </a:rPr>
              <a:t>Kunnskapsgrunnlag med tiltaksliste frå PwC</a:t>
            </a:r>
            <a:endParaRPr lang="nb-NO"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mj-lt"/>
              <a:buAutoNum type="arabicPeriod"/>
            </a:pPr>
            <a:r>
              <a:rPr lang="nn-NO" sz="2400" kern="100" dirty="0">
                <a:effectLst/>
                <a:latin typeface="Arial" panose="020B0604020202020204" pitchFamily="34" charset="0"/>
                <a:ea typeface="Aptos" panose="020B0004020202020204" pitchFamily="34" charset="0"/>
                <a:cs typeface="Times New Roman" panose="02020603050405020304" pitchFamily="18" charset="0"/>
              </a:rPr>
              <a:t>Høyringsinnspel frå eigen organisasjon</a:t>
            </a:r>
            <a:endParaRPr lang="nb-NO"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411891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BACEE99-D27F-3851-8A0E-C5683616107F}"/>
              </a:ext>
            </a:extLst>
          </p:cNvPr>
          <p:cNvSpPr>
            <a:spLocks noGrp="1"/>
          </p:cNvSpPr>
          <p:nvPr>
            <p:ph type="title"/>
          </p:nvPr>
        </p:nvSpPr>
        <p:spPr/>
        <p:txBody>
          <a:bodyPr/>
          <a:lstStyle/>
          <a:p>
            <a:r>
              <a:rPr lang="nn-NO" dirty="0"/>
              <a:t>Norge mot 2060 – kamp om arbeidskraft</a:t>
            </a:r>
          </a:p>
        </p:txBody>
      </p:sp>
      <p:sp>
        <p:nvSpPr>
          <p:cNvPr id="3" name="Plassholder for innhold 2">
            <a:extLst>
              <a:ext uri="{FF2B5EF4-FFF2-40B4-BE49-F238E27FC236}">
                <a16:creationId xmlns:a16="http://schemas.microsoft.com/office/drawing/2014/main" id="{29388A68-AF1A-169A-131D-573E34E8FACC}"/>
              </a:ext>
            </a:extLst>
          </p:cNvPr>
          <p:cNvSpPr>
            <a:spLocks noGrp="1"/>
          </p:cNvSpPr>
          <p:nvPr>
            <p:ph idx="1"/>
          </p:nvPr>
        </p:nvSpPr>
        <p:spPr>
          <a:xfrm>
            <a:off x="389964" y="2154331"/>
            <a:ext cx="3978835" cy="319928"/>
          </a:xfrm>
        </p:spPr>
        <p:txBody>
          <a:bodyPr>
            <a:normAutofit/>
          </a:bodyPr>
          <a:lstStyle/>
          <a:p>
            <a:pPr marL="0" indent="0">
              <a:buNone/>
            </a:pPr>
            <a:r>
              <a:rPr lang="nn-NO" sz="1200" b="1" dirty="0"/>
              <a:t>Befolkningsendringar påverkar samfunnsutviklinga</a:t>
            </a:r>
          </a:p>
        </p:txBody>
      </p:sp>
      <p:pic>
        <p:nvPicPr>
          <p:cNvPr id="5" name="Bilde 4">
            <a:extLst>
              <a:ext uri="{FF2B5EF4-FFF2-40B4-BE49-F238E27FC236}">
                <a16:creationId xmlns:a16="http://schemas.microsoft.com/office/drawing/2014/main" id="{F29102F1-27B9-3945-8730-376EFDE3F868}"/>
              </a:ext>
            </a:extLst>
          </p:cNvPr>
          <p:cNvPicPr>
            <a:picLocks noChangeAspect="1"/>
          </p:cNvPicPr>
          <p:nvPr/>
        </p:nvPicPr>
        <p:blipFill>
          <a:blip r:embed="rId2"/>
          <a:stretch>
            <a:fillRect/>
          </a:stretch>
        </p:blipFill>
        <p:spPr>
          <a:xfrm>
            <a:off x="389964" y="2474259"/>
            <a:ext cx="4853811" cy="2407675"/>
          </a:xfrm>
          <a:prstGeom prst="rect">
            <a:avLst/>
          </a:prstGeom>
        </p:spPr>
      </p:pic>
      <p:sp>
        <p:nvSpPr>
          <p:cNvPr id="6" name="TekstSylinder 5">
            <a:extLst>
              <a:ext uri="{FF2B5EF4-FFF2-40B4-BE49-F238E27FC236}">
                <a16:creationId xmlns:a16="http://schemas.microsoft.com/office/drawing/2014/main" id="{F0643F18-886F-A33B-4E53-7F1BE68B2A0F}"/>
              </a:ext>
            </a:extLst>
          </p:cNvPr>
          <p:cNvSpPr txBox="1"/>
          <p:nvPr/>
        </p:nvSpPr>
        <p:spPr>
          <a:xfrm>
            <a:off x="5553314" y="2154331"/>
            <a:ext cx="4721412" cy="246221"/>
          </a:xfrm>
          <a:prstGeom prst="rect">
            <a:avLst/>
          </a:prstGeom>
          <a:noFill/>
        </p:spPr>
        <p:txBody>
          <a:bodyPr wrap="square" rtlCol="0">
            <a:spAutoFit/>
          </a:bodyPr>
          <a:lstStyle/>
          <a:p>
            <a:r>
              <a:rPr lang="nn-NO" sz="1000" b="1" dirty="0"/>
              <a:t>Fleire eldre gir stort behov for arbeidskraft i helse- og omsorgssektoren</a:t>
            </a:r>
          </a:p>
        </p:txBody>
      </p:sp>
      <p:pic>
        <p:nvPicPr>
          <p:cNvPr id="8" name="Bilde 7">
            <a:extLst>
              <a:ext uri="{FF2B5EF4-FFF2-40B4-BE49-F238E27FC236}">
                <a16:creationId xmlns:a16="http://schemas.microsoft.com/office/drawing/2014/main" id="{2A63607B-3D70-1D42-CAFA-FDFB6ED230AD}"/>
              </a:ext>
            </a:extLst>
          </p:cNvPr>
          <p:cNvPicPr>
            <a:picLocks noChangeAspect="1"/>
          </p:cNvPicPr>
          <p:nvPr/>
        </p:nvPicPr>
        <p:blipFill>
          <a:blip r:embed="rId3"/>
          <a:stretch>
            <a:fillRect/>
          </a:stretch>
        </p:blipFill>
        <p:spPr>
          <a:xfrm>
            <a:off x="5553314" y="2474259"/>
            <a:ext cx="5800486" cy="2407675"/>
          </a:xfrm>
          <a:prstGeom prst="rect">
            <a:avLst/>
          </a:prstGeom>
        </p:spPr>
      </p:pic>
    </p:spTree>
    <p:extLst>
      <p:ext uri="{BB962C8B-B14F-4D97-AF65-F5344CB8AC3E}">
        <p14:creationId xmlns:p14="http://schemas.microsoft.com/office/powerpoint/2010/main" val="8359129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CBB178-00EF-8F22-2087-1407792A9A9C}"/>
            </a:ext>
          </a:extLst>
        </p:cNvPr>
        <p:cNvGrpSpPr/>
        <p:nvPr/>
      </p:nvGrpSpPr>
      <p:grpSpPr>
        <a:xfrm>
          <a:off x="0" y="0"/>
          <a:ext cx="0" cy="0"/>
          <a:chOff x="0" y="0"/>
          <a:chExt cx="0" cy="0"/>
        </a:xfrm>
      </p:grpSpPr>
      <p:graphicFrame>
        <p:nvGraphicFramePr>
          <p:cNvPr id="2" name="Tabell 1">
            <a:extLst>
              <a:ext uri="{FF2B5EF4-FFF2-40B4-BE49-F238E27FC236}">
                <a16:creationId xmlns:a16="http://schemas.microsoft.com/office/drawing/2014/main" id="{485645BD-8655-AF10-B88B-5E643993AC8B}"/>
              </a:ext>
            </a:extLst>
          </p:cNvPr>
          <p:cNvGraphicFramePr>
            <a:graphicFrameLocks noGrp="1"/>
          </p:cNvGraphicFramePr>
          <p:nvPr/>
        </p:nvGraphicFramePr>
        <p:xfrm>
          <a:off x="1150524" y="3927805"/>
          <a:ext cx="6716850" cy="2230038"/>
        </p:xfrm>
        <a:graphic>
          <a:graphicData uri="http://schemas.openxmlformats.org/drawingml/2006/table">
            <a:tbl>
              <a:tblPr firstRow="1" firstCol="1" bandRow="1">
                <a:tableStyleId>{5C22544A-7EE6-4342-B048-85BDC9FD1C3A}</a:tableStyleId>
              </a:tblPr>
              <a:tblGrid>
                <a:gridCol w="2237221">
                  <a:extLst>
                    <a:ext uri="{9D8B030D-6E8A-4147-A177-3AD203B41FA5}">
                      <a16:colId xmlns:a16="http://schemas.microsoft.com/office/drawing/2014/main" val="4227184633"/>
                    </a:ext>
                  </a:extLst>
                </a:gridCol>
                <a:gridCol w="4479629">
                  <a:extLst>
                    <a:ext uri="{9D8B030D-6E8A-4147-A177-3AD203B41FA5}">
                      <a16:colId xmlns:a16="http://schemas.microsoft.com/office/drawing/2014/main" val="536777935"/>
                    </a:ext>
                  </a:extLst>
                </a:gridCol>
              </a:tblGrid>
              <a:tr h="371673">
                <a:tc>
                  <a:txBody>
                    <a:bodyPr/>
                    <a:lstStyle/>
                    <a:p>
                      <a:pPr>
                        <a:lnSpc>
                          <a:spcPct val="115000"/>
                        </a:lnSpc>
                        <a:spcAft>
                          <a:spcPts val="800"/>
                        </a:spcAft>
                        <a:buNone/>
                      </a:pPr>
                      <a:r>
                        <a:rPr lang="nn-NO" sz="1200" kern="100">
                          <a:effectLst/>
                        </a:rPr>
                        <a:t>Tid</a:t>
                      </a:r>
                      <a:endParaRPr lang="nb-NO"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nn-NO" sz="1200" kern="100">
                          <a:effectLst/>
                        </a:rPr>
                        <a:t>Kva</a:t>
                      </a:r>
                      <a:endParaRPr lang="nb-NO"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24840298"/>
                  </a:ext>
                </a:extLst>
              </a:tr>
              <a:tr h="371673">
                <a:tc>
                  <a:txBody>
                    <a:bodyPr/>
                    <a:lstStyle/>
                    <a:p>
                      <a:pPr>
                        <a:lnSpc>
                          <a:spcPct val="115000"/>
                        </a:lnSpc>
                        <a:spcAft>
                          <a:spcPts val="800"/>
                        </a:spcAft>
                        <a:buNone/>
                      </a:pPr>
                      <a:r>
                        <a:rPr lang="nn-NO" sz="1200" kern="100">
                          <a:effectLst/>
                        </a:rPr>
                        <a:t>220925</a:t>
                      </a:r>
                      <a:endParaRPr lang="nb-NO"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nn-NO" sz="1200" kern="100">
                          <a:effectLst/>
                        </a:rPr>
                        <a:t>Informasjonsmøte einingsleiarar og tillitsvalde</a:t>
                      </a:r>
                      <a:endParaRPr lang="nb-NO"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50321808"/>
                  </a:ext>
                </a:extLst>
              </a:tr>
              <a:tr h="371673">
                <a:tc>
                  <a:txBody>
                    <a:bodyPr/>
                    <a:lstStyle/>
                    <a:p>
                      <a:pPr>
                        <a:lnSpc>
                          <a:spcPct val="115000"/>
                        </a:lnSpc>
                        <a:spcAft>
                          <a:spcPts val="800"/>
                        </a:spcAft>
                        <a:buNone/>
                      </a:pPr>
                      <a:r>
                        <a:rPr lang="nn-NO" sz="1200" kern="100">
                          <a:effectLst/>
                        </a:rPr>
                        <a:t>250925</a:t>
                      </a:r>
                      <a:endParaRPr lang="nb-NO"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nn-NO" sz="1200" kern="100">
                          <a:effectLst/>
                        </a:rPr>
                        <a:t>Orientering i kommunestyret</a:t>
                      </a:r>
                      <a:endParaRPr lang="nb-NO"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97845498"/>
                  </a:ext>
                </a:extLst>
              </a:tr>
              <a:tr h="371673">
                <a:tc>
                  <a:txBody>
                    <a:bodyPr/>
                    <a:lstStyle/>
                    <a:p>
                      <a:pPr>
                        <a:lnSpc>
                          <a:spcPct val="115000"/>
                        </a:lnSpc>
                        <a:spcAft>
                          <a:spcPts val="800"/>
                        </a:spcAft>
                        <a:buNone/>
                      </a:pPr>
                      <a:r>
                        <a:rPr lang="nn-NO" sz="1200" kern="100">
                          <a:effectLst/>
                        </a:rPr>
                        <a:t>290925</a:t>
                      </a:r>
                      <a:endParaRPr lang="nb-NO"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nn-NO" sz="1200" kern="100">
                          <a:effectLst/>
                        </a:rPr>
                        <a:t>Gjennomgang høyringsinnspel i leiargruppa</a:t>
                      </a:r>
                      <a:endParaRPr lang="nb-NO"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19484562"/>
                  </a:ext>
                </a:extLst>
              </a:tr>
              <a:tr h="371673">
                <a:tc>
                  <a:txBody>
                    <a:bodyPr/>
                    <a:lstStyle/>
                    <a:p>
                      <a:pPr>
                        <a:lnSpc>
                          <a:spcPct val="115000"/>
                        </a:lnSpc>
                        <a:spcAft>
                          <a:spcPts val="800"/>
                        </a:spcAft>
                        <a:buNone/>
                      </a:pPr>
                      <a:r>
                        <a:rPr lang="nn-NO" sz="1200" kern="100">
                          <a:effectLst/>
                        </a:rPr>
                        <a:t>101025</a:t>
                      </a:r>
                      <a:endParaRPr lang="nb-NO"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nn-NO" sz="1200" kern="100" dirty="0">
                          <a:effectLst/>
                        </a:rPr>
                        <a:t>Klar med tiltaksliste, jamfør punkt 1 ovanfor</a:t>
                      </a:r>
                      <a:endParaRPr lang="nb-NO"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52677357"/>
                  </a:ext>
                </a:extLst>
              </a:tr>
              <a:tr h="371673">
                <a:tc>
                  <a:txBody>
                    <a:bodyPr/>
                    <a:lstStyle/>
                    <a:p>
                      <a:pPr>
                        <a:lnSpc>
                          <a:spcPct val="115000"/>
                        </a:lnSpc>
                        <a:spcAft>
                          <a:spcPts val="800"/>
                        </a:spcAft>
                        <a:buNone/>
                      </a:pPr>
                      <a:r>
                        <a:rPr lang="nn-NO" sz="1200" kern="100">
                          <a:effectLst/>
                        </a:rPr>
                        <a:t>171025</a:t>
                      </a:r>
                      <a:endParaRPr lang="nb-NO"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nn-NO" sz="1200" kern="100" dirty="0">
                          <a:effectLst/>
                        </a:rPr>
                        <a:t>Kommunedirektøren, eigen post einingsleiarsamling</a:t>
                      </a:r>
                      <a:endParaRPr lang="nb-NO"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53519768"/>
                  </a:ext>
                </a:extLst>
              </a:tr>
            </a:tbl>
          </a:graphicData>
        </a:graphic>
      </p:graphicFrame>
      <p:sp>
        <p:nvSpPr>
          <p:cNvPr id="3" name="Rectangle 1">
            <a:extLst>
              <a:ext uri="{FF2B5EF4-FFF2-40B4-BE49-F238E27FC236}">
                <a16:creationId xmlns:a16="http://schemas.microsoft.com/office/drawing/2014/main" id="{20D54279-DA3D-F28B-587E-6870C92DF978}"/>
              </a:ext>
            </a:extLst>
          </p:cNvPr>
          <p:cNvSpPr>
            <a:spLocks noChangeArrowheads="1"/>
          </p:cNvSpPr>
          <p:nvPr/>
        </p:nvSpPr>
        <p:spPr bwMode="auto">
          <a:xfrm>
            <a:off x="969617" y="554746"/>
            <a:ext cx="10252766"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n-NO" altLang="nb-NO" sz="2400" b="0" i="0" u="none" strike="noStrike" cap="none" normalizeH="0" baseline="0" dirty="0">
                <a:ln>
                  <a:noFill/>
                </a:ln>
                <a:solidFill>
                  <a:schemeClr val="tx1"/>
                </a:solidFill>
                <a:effectLst/>
                <a:ea typeface="Aptos" panose="020B0004020202020204" pitchFamily="34" charset="0"/>
                <a:cs typeface="Arial" panose="020B0604020202020204" pitchFamily="34" charset="0"/>
              </a:rPr>
              <a:t>FRAMDRIFT, TID OG FASEINNDELING</a:t>
            </a:r>
            <a:endParaRPr kumimoji="0" lang="nb-NO" altLang="nb-NO"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n-NO" altLang="nb-NO" sz="2400" b="0" i="0" u="none" strike="noStrike" cap="none" normalizeH="0" baseline="0" dirty="0">
                <a:ln>
                  <a:noFill/>
                </a:ln>
                <a:solidFill>
                  <a:schemeClr val="tx1"/>
                </a:solidFill>
                <a:effectLst/>
                <a:ea typeface="Aptos" panose="020B0004020202020204" pitchFamily="34" charset="0"/>
                <a:cs typeface="Arial" panose="020B0604020202020204" pitchFamily="34" charset="0"/>
              </a:rPr>
              <a:t>KD tilr</a:t>
            </a:r>
            <a:r>
              <a:rPr kumimoji="0" lang="nn-NO" altLang="nb-NO" sz="24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Arial" panose="020B0604020202020204" pitchFamily="34" charset="0"/>
              </a:rPr>
              <a:t>å</a:t>
            </a:r>
            <a:r>
              <a:rPr kumimoji="0" lang="nn-NO" altLang="nb-NO" sz="2400" b="0" i="0" u="none" strike="noStrike" cap="none" normalizeH="0" baseline="0" dirty="0">
                <a:ln>
                  <a:noFill/>
                </a:ln>
                <a:solidFill>
                  <a:schemeClr val="tx1"/>
                </a:solidFill>
                <a:effectLst/>
                <a:ea typeface="Aptos" panose="020B0004020202020204" pitchFamily="34" charset="0"/>
                <a:cs typeface="Arial" panose="020B0604020202020204" pitchFamily="34" charset="0"/>
              </a:rPr>
              <a:t>r at ny organisering skal gjelde fr</a:t>
            </a:r>
            <a:r>
              <a:rPr kumimoji="0" lang="nn-NO" altLang="nb-NO" sz="24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Arial" panose="020B0604020202020204" pitchFamily="34" charset="0"/>
              </a:rPr>
              <a:t>å</a:t>
            </a:r>
            <a:r>
              <a:rPr kumimoji="0" lang="nn-NO" altLang="nb-NO" sz="2400" b="0" i="0" u="none" strike="noStrike" cap="none" normalizeH="0" baseline="0" dirty="0">
                <a:ln>
                  <a:noFill/>
                </a:ln>
                <a:solidFill>
                  <a:schemeClr val="tx1"/>
                </a:solidFill>
                <a:effectLst/>
                <a:ea typeface="Aptos" panose="020B0004020202020204" pitchFamily="34" charset="0"/>
                <a:cs typeface="Arial" panose="020B0604020202020204" pitchFamily="34" charset="0"/>
              </a:rPr>
              <a:t> 1. januar 2028. det utl</a:t>
            </a:r>
            <a:r>
              <a:rPr kumimoji="0" lang="nn-NO" altLang="nb-NO" sz="24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Arial" panose="020B0604020202020204" pitchFamily="34" charset="0"/>
              </a:rPr>
              <a:t>ø</a:t>
            </a:r>
            <a:r>
              <a:rPr kumimoji="0" lang="nn-NO" altLang="nb-NO" sz="2400" b="0" i="0" u="none" strike="noStrike" cap="none" normalizeH="0" baseline="0" dirty="0">
                <a:ln>
                  <a:noFill/>
                </a:ln>
                <a:solidFill>
                  <a:schemeClr val="tx1"/>
                </a:solidFill>
                <a:effectLst/>
                <a:ea typeface="Aptos" panose="020B0004020202020204" pitchFamily="34" charset="0"/>
                <a:cs typeface="Arial" panose="020B0604020202020204" pitchFamily="34" charset="0"/>
              </a:rPr>
              <a:t>yser ei prioritering av f</a:t>
            </a:r>
            <a:r>
              <a:rPr kumimoji="0" lang="nn-NO" altLang="nb-NO" sz="24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Arial" panose="020B0604020202020204" pitchFamily="34" charset="0"/>
              </a:rPr>
              <a:t>ø</a:t>
            </a:r>
            <a:r>
              <a:rPr kumimoji="0" lang="nn-NO" altLang="nb-NO" sz="2400" b="0" i="0" u="none" strike="noStrike" cap="none" normalizeH="0" baseline="0" dirty="0">
                <a:ln>
                  <a:noFill/>
                </a:ln>
                <a:solidFill>
                  <a:schemeClr val="tx1"/>
                </a:solidFill>
                <a:effectLst/>
                <a:ea typeface="Aptos" panose="020B0004020202020204" pitchFamily="34" charset="0"/>
                <a:cs typeface="Arial" panose="020B0604020202020204" pitchFamily="34" charset="0"/>
              </a:rPr>
              <a:t>lgjande oppg</a:t>
            </a:r>
            <a:r>
              <a:rPr kumimoji="0" lang="nn-NO" altLang="nb-NO" sz="24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Arial" panose="020B0604020202020204" pitchFamily="34" charset="0"/>
              </a:rPr>
              <a:t>å</a:t>
            </a:r>
            <a:r>
              <a:rPr kumimoji="0" lang="nn-NO" altLang="nb-NO" sz="2400" b="0" i="0" u="none" strike="noStrike" cap="none" normalizeH="0" baseline="0" dirty="0">
                <a:ln>
                  <a:noFill/>
                </a:ln>
                <a:solidFill>
                  <a:schemeClr val="tx1"/>
                </a:solidFill>
                <a:effectLst/>
                <a:ea typeface="Aptos" panose="020B0004020202020204" pitchFamily="34" charset="0"/>
                <a:cs typeface="Arial" panose="020B0604020202020204" pitchFamily="34" charset="0"/>
              </a:rPr>
              <a:t>ver:</a:t>
            </a:r>
            <a:endParaRPr kumimoji="0" lang="nb-NO" altLang="nb-NO"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nn-NO" altLang="nb-NO" sz="2400" b="0" i="0" u="none" strike="noStrike" cap="none" normalizeH="0" baseline="0" dirty="0">
                <a:ln>
                  <a:noFill/>
                </a:ln>
                <a:solidFill>
                  <a:schemeClr val="tx1"/>
                </a:solidFill>
                <a:effectLst/>
                <a:ea typeface="Aptos" panose="020B0004020202020204" pitchFamily="34" charset="0"/>
                <a:cs typeface="Arial" panose="020B0604020202020204" pitchFamily="34" charset="0"/>
              </a:rPr>
              <a:t>Identifisere tiltak som kan gi effekt p</a:t>
            </a:r>
            <a:r>
              <a:rPr kumimoji="0" lang="nn-NO" altLang="nb-NO" sz="24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Arial" panose="020B0604020202020204" pitchFamily="34" charset="0"/>
              </a:rPr>
              <a:t>å</a:t>
            </a:r>
            <a:r>
              <a:rPr kumimoji="0" lang="nn-NO" altLang="nb-NO" sz="2400" b="0" i="0" u="none" strike="noStrike" cap="none" normalizeH="0" baseline="0" dirty="0">
                <a:ln>
                  <a:noFill/>
                </a:ln>
                <a:solidFill>
                  <a:schemeClr val="tx1"/>
                </a:solidFill>
                <a:effectLst/>
                <a:ea typeface="Aptos" panose="020B0004020202020204" pitchFamily="34" charset="0"/>
                <a:cs typeface="Arial" panose="020B0604020202020204" pitchFamily="34" charset="0"/>
              </a:rPr>
              <a:t> kort sikt. Det kan vere b</a:t>
            </a:r>
            <a:r>
              <a:rPr kumimoji="0" lang="nn-NO" altLang="nb-NO" sz="24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Arial" panose="020B0604020202020204" pitchFamily="34" charset="0"/>
              </a:rPr>
              <a:t>å</a:t>
            </a:r>
            <a:r>
              <a:rPr kumimoji="0" lang="nn-NO" altLang="nb-NO" sz="2400" b="0" i="0" u="none" strike="noStrike" cap="none" normalizeH="0" baseline="0" dirty="0">
                <a:ln>
                  <a:noFill/>
                </a:ln>
                <a:solidFill>
                  <a:schemeClr val="tx1"/>
                </a:solidFill>
                <a:effectLst/>
                <a:ea typeface="Aptos" panose="020B0004020202020204" pitchFamily="34" charset="0"/>
                <a:cs typeface="Arial" panose="020B0604020202020204" pitchFamily="34" charset="0"/>
              </a:rPr>
              <a:t>de organisatoriske grep og endringar i oppg</a:t>
            </a:r>
            <a:r>
              <a:rPr kumimoji="0" lang="nn-NO" altLang="nb-NO" sz="24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Arial" panose="020B0604020202020204" pitchFamily="34" charset="0"/>
              </a:rPr>
              <a:t>å</a:t>
            </a:r>
            <a:r>
              <a:rPr kumimoji="0" lang="nn-NO" altLang="nb-NO" sz="2400" b="0" i="0" u="none" strike="noStrike" cap="none" normalizeH="0" baseline="0" dirty="0">
                <a:ln>
                  <a:noFill/>
                </a:ln>
                <a:solidFill>
                  <a:schemeClr val="tx1"/>
                </a:solidFill>
                <a:effectLst/>
                <a:ea typeface="Aptos" panose="020B0004020202020204" pitchFamily="34" charset="0"/>
                <a:cs typeface="Arial" panose="020B0604020202020204" pitchFamily="34" charset="0"/>
              </a:rPr>
              <a:t>vefordeling</a:t>
            </a:r>
            <a:endParaRPr kumimoji="0" lang="nb-NO" altLang="nb-NO"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nn-NO" altLang="nb-NO" sz="2400" b="0" i="0" u="none" strike="noStrike" cap="none" normalizeH="0" baseline="0" dirty="0">
                <a:ln>
                  <a:noFill/>
                </a:ln>
                <a:solidFill>
                  <a:schemeClr val="tx1"/>
                </a:solidFill>
                <a:effectLst/>
                <a:ea typeface="Aptos" panose="020B0004020202020204" pitchFamily="34" charset="0"/>
                <a:cs typeface="Arial" panose="020B0604020202020204" pitchFamily="34" charset="0"/>
              </a:rPr>
              <a:t>lage ein plan for gjennomf</a:t>
            </a:r>
            <a:r>
              <a:rPr kumimoji="0" lang="nn-NO" altLang="nb-NO" sz="24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Arial" panose="020B0604020202020204" pitchFamily="34" charset="0"/>
              </a:rPr>
              <a:t>ø</a:t>
            </a:r>
            <a:r>
              <a:rPr kumimoji="0" lang="nn-NO" altLang="nb-NO" sz="2400" b="0" i="0" u="none" strike="noStrike" cap="none" normalizeH="0" baseline="0" dirty="0">
                <a:ln>
                  <a:noFill/>
                </a:ln>
                <a:solidFill>
                  <a:schemeClr val="tx1"/>
                </a:solidFill>
                <a:effectLst/>
                <a:ea typeface="Aptos" panose="020B0004020202020204" pitchFamily="34" charset="0"/>
                <a:cs typeface="Arial" panose="020B0604020202020204" pitchFamily="34" charset="0"/>
              </a:rPr>
              <a:t>ring av omorganiseringsarbeidet</a:t>
            </a:r>
            <a:endParaRPr kumimoji="0" lang="nb-NO" altLang="nb-NO"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nn-NO" altLang="nb-NO" sz="2400" b="0" i="0" u="none" strike="noStrike" cap="none" normalizeH="0" baseline="0" dirty="0">
                <a:ln>
                  <a:noFill/>
                </a:ln>
                <a:solidFill>
                  <a:schemeClr val="tx1"/>
                </a:solidFill>
                <a:effectLst/>
                <a:ea typeface="Aptos" panose="020B0004020202020204" pitchFamily="34" charset="0"/>
                <a:cs typeface="Arial" panose="020B0604020202020204" pitchFamily="34" charset="0"/>
              </a:rPr>
              <a:t>gjennomf</a:t>
            </a:r>
            <a:r>
              <a:rPr kumimoji="0" lang="nn-NO" altLang="nb-NO" sz="24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Arial" panose="020B0604020202020204" pitchFamily="34" charset="0"/>
              </a:rPr>
              <a:t>ø</a:t>
            </a:r>
            <a:r>
              <a:rPr kumimoji="0" lang="nn-NO" altLang="nb-NO" sz="2400" b="0" i="0" u="none" strike="noStrike" cap="none" normalizeH="0" baseline="0" dirty="0">
                <a:ln>
                  <a:noFill/>
                </a:ln>
                <a:solidFill>
                  <a:schemeClr val="tx1"/>
                </a:solidFill>
                <a:effectLst/>
                <a:ea typeface="Aptos" panose="020B0004020202020204" pitchFamily="34" charset="0"/>
                <a:cs typeface="Arial" panose="020B0604020202020204" pitchFamily="34" charset="0"/>
              </a:rPr>
              <a:t>re og implementere ny organisasjon</a:t>
            </a:r>
            <a:endParaRPr kumimoji="0" lang="nb-NO" altLang="nb-NO"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n-NO" altLang="nb-NO" sz="2400" b="0" i="0" u="none" strike="noStrike" cap="none" normalizeH="0" baseline="0" dirty="0">
                <a:ln>
                  <a:noFill/>
                </a:ln>
                <a:solidFill>
                  <a:schemeClr val="tx1"/>
                </a:solidFill>
                <a:effectLst/>
                <a:ea typeface="Aptos" panose="020B0004020202020204" pitchFamily="34" charset="0"/>
                <a:cs typeface="Arial" panose="020B0604020202020204" pitchFamily="34" charset="0"/>
              </a:rPr>
              <a:t>P</a:t>
            </a:r>
            <a:r>
              <a:rPr kumimoji="0" lang="nn-NO" altLang="nb-NO" sz="24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Arial" panose="020B0604020202020204" pitchFamily="34" charset="0"/>
              </a:rPr>
              <a:t>å</a:t>
            </a:r>
            <a:r>
              <a:rPr kumimoji="0" lang="nn-NO" altLang="nb-NO" sz="2400" b="0" i="0" u="none" strike="noStrike" cap="none" normalizeH="0" baseline="0" dirty="0">
                <a:ln>
                  <a:noFill/>
                </a:ln>
                <a:solidFill>
                  <a:schemeClr val="tx1"/>
                </a:solidFill>
                <a:effectLst/>
                <a:ea typeface="Aptos" panose="020B0004020202020204" pitchFamily="34" charset="0"/>
                <a:cs typeface="Arial" panose="020B0604020202020204" pitchFamily="34" charset="0"/>
              </a:rPr>
              <a:t> kort sikt vil f</a:t>
            </a:r>
            <a:r>
              <a:rPr kumimoji="0" lang="nn-NO" altLang="nb-NO" sz="24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Arial" panose="020B0604020202020204" pitchFamily="34" charset="0"/>
              </a:rPr>
              <a:t>ø</a:t>
            </a:r>
            <a:r>
              <a:rPr kumimoji="0" lang="nn-NO" altLang="nb-NO" sz="2400" b="0" i="0" u="none" strike="noStrike" cap="none" normalizeH="0" baseline="0" dirty="0">
                <a:ln>
                  <a:noFill/>
                </a:ln>
                <a:solidFill>
                  <a:schemeClr val="tx1"/>
                </a:solidFill>
                <a:effectLst/>
                <a:ea typeface="Aptos" panose="020B0004020202020204" pitchFamily="34" charset="0"/>
                <a:cs typeface="Arial" panose="020B0604020202020204" pitchFamily="34" charset="0"/>
              </a:rPr>
              <a:t>lgjande skje:</a:t>
            </a:r>
            <a:endParaRPr kumimoji="0" lang="nn-NO" altLang="nb-NO" sz="24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6830511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6E6F83-1C78-D6EC-6AE8-F0EC9E1B39C0}"/>
            </a:ext>
          </a:extLst>
        </p:cNvPr>
        <p:cNvGrpSpPr/>
        <p:nvPr/>
      </p:nvGrpSpPr>
      <p:grpSpPr>
        <a:xfrm>
          <a:off x="0" y="0"/>
          <a:ext cx="0" cy="0"/>
          <a:chOff x="0" y="0"/>
          <a:chExt cx="0" cy="0"/>
        </a:xfrm>
      </p:grpSpPr>
      <p:sp>
        <p:nvSpPr>
          <p:cNvPr id="3" name="TekstSylinder 2">
            <a:extLst>
              <a:ext uri="{FF2B5EF4-FFF2-40B4-BE49-F238E27FC236}">
                <a16:creationId xmlns:a16="http://schemas.microsoft.com/office/drawing/2014/main" id="{02B6AE0A-E0F9-8E7D-D8B8-6364A97EE8DF}"/>
              </a:ext>
            </a:extLst>
          </p:cNvPr>
          <p:cNvSpPr txBox="1"/>
          <p:nvPr/>
        </p:nvSpPr>
        <p:spPr>
          <a:xfrm>
            <a:off x="1077844" y="623090"/>
            <a:ext cx="6096000" cy="392672"/>
          </a:xfrm>
          <a:prstGeom prst="rect">
            <a:avLst/>
          </a:prstGeom>
          <a:noFill/>
        </p:spPr>
        <p:txBody>
          <a:bodyPr wrap="square">
            <a:spAutoFit/>
          </a:bodyPr>
          <a:lstStyle/>
          <a:p>
            <a:pPr>
              <a:lnSpc>
                <a:spcPct val="115000"/>
              </a:lnSpc>
              <a:spcAft>
                <a:spcPts val="800"/>
              </a:spcAft>
              <a:buNone/>
            </a:pPr>
            <a:r>
              <a:rPr lang="nn-NO" sz="1800" kern="100" dirty="0">
                <a:effectLst/>
                <a:latin typeface="Arial" panose="020B0604020202020204" pitchFamily="34" charset="0"/>
                <a:ea typeface="Aptos" panose="020B0004020202020204" pitchFamily="34" charset="0"/>
                <a:cs typeface="Times New Roman" panose="02020603050405020304" pitchFamily="18" charset="0"/>
              </a:rPr>
              <a:t>I tida fram til 1. januar 2028 legg vi opp til følgjande:</a:t>
            </a:r>
            <a:endParaRPr lang="nb-NO" sz="1800" kern="100" dirty="0">
              <a:effectLst/>
              <a:latin typeface="Aptos" panose="020B0004020202020204" pitchFamily="34" charset="0"/>
              <a:ea typeface="Aptos" panose="020B0004020202020204" pitchFamily="34" charset="0"/>
              <a:cs typeface="Times New Roman" panose="02020603050405020304" pitchFamily="18" charset="0"/>
            </a:endParaRPr>
          </a:p>
        </p:txBody>
      </p:sp>
      <p:graphicFrame>
        <p:nvGraphicFramePr>
          <p:cNvPr id="4" name="Tabell 3">
            <a:extLst>
              <a:ext uri="{FF2B5EF4-FFF2-40B4-BE49-F238E27FC236}">
                <a16:creationId xmlns:a16="http://schemas.microsoft.com/office/drawing/2014/main" id="{902CB76C-B2A3-4631-B037-A9C903C545FF}"/>
              </a:ext>
            </a:extLst>
          </p:cNvPr>
          <p:cNvGraphicFramePr>
            <a:graphicFrameLocks noGrp="1"/>
          </p:cNvGraphicFramePr>
          <p:nvPr/>
        </p:nvGraphicFramePr>
        <p:xfrm>
          <a:off x="1239330" y="1287521"/>
          <a:ext cx="5934514" cy="5254639"/>
        </p:xfrm>
        <a:graphic>
          <a:graphicData uri="http://schemas.openxmlformats.org/drawingml/2006/table">
            <a:tbl>
              <a:tblPr firstRow="1" firstCol="1" bandRow="1">
                <a:tableStyleId>{5C22544A-7EE6-4342-B048-85BDC9FD1C3A}</a:tableStyleId>
              </a:tblPr>
              <a:tblGrid>
                <a:gridCol w="2962674">
                  <a:extLst>
                    <a:ext uri="{9D8B030D-6E8A-4147-A177-3AD203B41FA5}">
                      <a16:colId xmlns:a16="http://schemas.microsoft.com/office/drawing/2014/main" val="2372313142"/>
                    </a:ext>
                  </a:extLst>
                </a:gridCol>
                <a:gridCol w="2971840">
                  <a:extLst>
                    <a:ext uri="{9D8B030D-6E8A-4147-A177-3AD203B41FA5}">
                      <a16:colId xmlns:a16="http://schemas.microsoft.com/office/drawing/2014/main" val="28438989"/>
                    </a:ext>
                  </a:extLst>
                </a:gridCol>
              </a:tblGrid>
              <a:tr h="190613">
                <a:tc>
                  <a:txBody>
                    <a:bodyPr/>
                    <a:lstStyle/>
                    <a:p>
                      <a:pPr>
                        <a:lnSpc>
                          <a:spcPct val="115000"/>
                        </a:lnSpc>
                        <a:spcAft>
                          <a:spcPts val="800"/>
                        </a:spcAft>
                        <a:buNone/>
                      </a:pPr>
                      <a:r>
                        <a:rPr lang="nn-NO" sz="1000" kern="100">
                          <a:effectLst/>
                        </a:rPr>
                        <a:t>Tid</a:t>
                      </a:r>
                      <a:endParaRPr lang="nb-NO" sz="1000" kern="100">
                        <a:effectLst/>
                        <a:latin typeface="Aptos" panose="020B0004020202020204" pitchFamily="34" charset="0"/>
                        <a:ea typeface="Aptos" panose="020B0004020202020204" pitchFamily="34" charset="0"/>
                        <a:cs typeface="Times New Roman" panose="02020603050405020304" pitchFamily="18" charset="0"/>
                      </a:endParaRPr>
                    </a:p>
                  </a:txBody>
                  <a:tcPr marL="55400" marR="55400" marT="0" marB="0"/>
                </a:tc>
                <a:tc>
                  <a:txBody>
                    <a:bodyPr/>
                    <a:lstStyle/>
                    <a:p>
                      <a:pPr>
                        <a:lnSpc>
                          <a:spcPct val="115000"/>
                        </a:lnSpc>
                        <a:spcAft>
                          <a:spcPts val="800"/>
                        </a:spcAft>
                        <a:buNone/>
                      </a:pPr>
                      <a:r>
                        <a:rPr lang="nn-NO" sz="1000" kern="100">
                          <a:effectLst/>
                        </a:rPr>
                        <a:t>Kva</a:t>
                      </a:r>
                      <a:endParaRPr lang="nb-NO" sz="1000" kern="100">
                        <a:effectLst/>
                        <a:latin typeface="Aptos" panose="020B0004020202020204" pitchFamily="34" charset="0"/>
                        <a:ea typeface="Aptos" panose="020B0004020202020204" pitchFamily="34" charset="0"/>
                        <a:cs typeface="Times New Roman" panose="02020603050405020304" pitchFamily="18" charset="0"/>
                      </a:endParaRPr>
                    </a:p>
                  </a:txBody>
                  <a:tcPr marL="55400" marR="55400" marT="0" marB="0"/>
                </a:tc>
                <a:extLst>
                  <a:ext uri="{0D108BD9-81ED-4DB2-BD59-A6C34878D82A}">
                    <a16:rowId xmlns:a16="http://schemas.microsoft.com/office/drawing/2014/main" val="3907537953"/>
                  </a:ext>
                </a:extLst>
              </a:tr>
              <a:tr h="1974702">
                <a:tc>
                  <a:txBody>
                    <a:bodyPr/>
                    <a:lstStyle/>
                    <a:p>
                      <a:pPr>
                        <a:lnSpc>
                          <a:spcPct val="115000"/>
                        </a:lnSpc>
                        <a:spcAft>
                          <a:spcPts val="800"/>
                        </a:spcAft>
                        <a:buNone/>
                      </a:pPr>
                      <a:r>
                        <a:rPr lang="nn-NO" sz="1000" kern="100">
                          <a:effectLst/>
                        </a:rPr>
                        <a:t>Haust 2025</a:t>
                      </a:r>
                      <a:endParaRPr lang="nb-NO" sz="1000" kern="100">
                        <a:effectLst/>
                        <a:latin typeface="Aptos" panose="020B0004020202020204" pitchFamily="34" charset="0"/>
                        <a:ea typeface="Aptos" panose="020B0004020202020204" pitchFamily="34" charset="0"/>
                        <a:cs typeface="Times New Roman" panose="02020603050405020304" pitchFamily="18" charset="0"/>
                      </a:endParaRPr>
                    </a:p>
                  </a:txBody>
                  <a:tcPr marL="55400" marR="55400" marT="0" marB="0"/>
                </a:tc>
                <a:tc>
                  <a:txBody>
                    <a:bodyPr/>
                    <a:lstStyle/>
                    <a:p>
                      <a:pPr>
                        <a:lnSpc>
                          <a:spcPct val="115000"/>
                        </a:lnSpc>
                        <a:spcAft>
                          <a:spcPts val="800"/>
                        </a:spcAft>
                        <a:buNone/>
                      </a:pPr>
                      <a:r>
                        <a:rPr lang="nn-NO" sz="1000" kern="100" dirty="0">
                          <a:effectLst/>
                        </a:rPr>
                        <a:t>Kvalitet og kapasitet i skule</a:t>
                      </a:r>
                      <a:endParaRPr lang="nb-NO" sz="1000" kern="100" dirty="0">
                        <a:effectLst/>
                      </a:endParaRPr>
                    </a:p>
                    <a:p>
                      <a:pPr>
                        <a:lnSpc>
                          <a:spcPct val="115000"/>
                        </a:lnSpc>
                        <a:spcAft>
                          <a:spcPts val="800"/>
                        </a:spcAft>
                        <a:buNone/>
                      </a:pPr>
                      <a:r>
                        <a:rPr lang="nn-NO" sz="1000" kern="100" dirty="0">
                          <a:effectLst/>
                        </a:rPr>
                        <a:t>Kvalitet og kapasitet i barnehage</a:t>
                      </a:r>
                      <a:endParaRPr lang="nb-NO" sz="1000" kern="100" dirty="0">
                        <a:effectLst/>
                      </a:endParaRPr>
                    </a:p>
                    <a:p>
                      <a:pPr>
                        <a:lnSpc>
                          <a:spcPct val="115000"/>
                        </a:lnSpc>
                        <a:spcAft>
                          <a:spcPts val="800"/>
                        </a:spcAft>
                        <a:buNone/>
                      </a:pPr>
                      <a:r>
                        <a:rPr lang="nn-NO" sz="1000" kern="100" dirty="0">
                          <a:effectLst/>
                        </a:rPr>
                        <a:t>Berekraftige helse, sosial og omsorgstenester</a:t>
                      </a:r>
                      <a:endParaRPr lang="nb-NO" sz="1000" kern="100" dirty="0">
                        <a:effectLst/>
                      </a:endParaRPr>
                    </a:p>
                    <a:p>
                      <a:pPr>
                        <a:lnSpc>
                          <a:spcPct val="115000"/>
                        </a:lnSpc>
                        <a:spcAft>
                          <a:spcPts val="800"/>
                        </a:spcAft>
                        <a:buNone/>
                      </a:pPr>
                      <a:r>
                        <a:rPr lang="nn-NO" sz="1000" kern="100" dirty="0">
                          <a:effectLst/>
                        </a:rPr>
                        <a:t>Berekraftige samfunnstenester</a:t>
                      </a:r>
                      <a:endParaRPr lang="nb-NO" sz="1000" kern="100" dirty="0">
                        <a:effectLst/>
                      </a:endParaRPr>
                    </a:p>
                    <a:p>
                      <a:pPr>
                        <a:lnSpc>
                          <a:spcPct val="115000"/>
                        </a:lnSpc>
                        <a:spcAft>
                          <a:spcPts val="800"/>
                        </a:spcAft>
                        <a:buNone/>
                      </a:pPr>
                      <a:r>
                        <a:rPr lang="nn-NO" sz="1000" kern="100" dirty="0">
                          <a:effectLst/>
                        </a:rPr>
                        <a:t>Instruks for drift av Sunnfjord kommune</a:t>
                      </a:r>
                      <a:endParaRPr lang="nb-NO"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5400" marR="55400" marT="0" marB="0"/>
                </a:tc>
                <a:extLst>
                  <a:ext uri="{0D108BD9-81ED-4DB2-BD59-A6C34878D82A}">
                    <a16:rowId xmlns:a16="http://schemas.microsoft.com/office/drawing/2014/main" val="3168429934"/>
                  </a:ext>
                </a:extLst>
              </a:tr>
              <a:tr h="190613">
                <a:tc>
                  <a:txBody>
                    <a:bodyPr/>
                    <a:lstStyle/>
                    <a:p>
                      <a:pPr>
                        <a:lnSpc>
                          <a:spcPct val="115000"/>
                        </a:lnSpc>
                        <a:spcAft>
                          <a:spcPts val="800"/>
                        </a:spcAft>
                        <a:buNone/>
                      </a:pPr>
                      <a:r>
                        <a:rPr lang="nn-NO" sz="1000" kern="100">
                          <a:effectLst/>
                        </a:rPr>
                        <a:t>101025</a:t>
                      </a:r>
                      <a:endParaRPr lang="nb-NO" sz="1000" kern="100">
                        <a:effectLst/>
                        <a:latin typeface="Aptos" panose="020B0004020202020204" pitchFamily="34" charset="0"/>
                        <a:ea typeface="Aptos" panose="020B0004020202020204" pitchFamily="34" charset="0"/>
                        <a:cs typeface="Times New Roman" panose="02020603050405020304" pitchFamily="18" charset="0"/>
                      </a:endParaRPr>
                    </a:p>
                  </a:txBody>
                  <a:tcPr marL="55400" marR="55400" marT="0" marB="0"/>
                </a:tc>
                <a:tc>
                  <a:txBody>
                    <a:bodyPr/>
                    <a:lstStyle/>
                    <a:p>
                      <a:pPr>
                        <a:lnSpc>
                          <a:spcPct val="115000"/>
                        </a:lnSpc>
                        <a:spcAft>
                          <a:spcPts val="800"/>
                        </a:spcAft>
                        <a:buNone/>
                      </a:pPr>
                      <a:r>
                        <a:rPr lang="nn-NO" sz="1000" kern="100">
                          <a:effectLst/>
                        </a:rPr>
                        <a:t>Tiltaksliste, jamfør punkt 1 ovanfor</a:t>
                      </a:r>
                      <a:endParaRPr lang="nb-NO" sz="1000" kern="100">
                        <a:effectLst/>
                        <a:latin typeface="Aptos" panose="020B0004020202020204" pitchFamily="34" charset="0"/>
                        <a:ea typeface="Aptos" panose="020B0004020202020204" pitchFamily="34" charset="0"/>
                        <a:cs typeface="Times New Roman" panose="02020603050405020304" pitchFamily="18" charset="0"/>
                      </a:endParaRPr>
                    </a:p>
                  </a:txBody>
                  <a:tcPr marL="55400" marR="55400" marT="0" marB="0"/>
                </a:tc>
                <a:extLst>
                  <a:ext uri="{0D108BD9-81ED-4DB2-BD59-A6C34878D82A}">
                    <a16:rowId xmlns:a16="http://schemas.microsoft.com/office/drawing/2014/main" val="1395287896"/>
                  </a:ext>
                </a:extLst>
              </a:tr>
              <a:tr h="190613">
                <a:tc>
                  <a:txBody>
                    <a:bodyPr/>
                    <a:lstStyle/>
                    <a:p>
                      <a:pPr>
                        <a:lnSpc>
                          <a:spcPct val="115000"/>
                        </a:lnSpc>
                        <a:spcAft>
                          <a:spcPts val="800"/>
                        </a:spcAft>
                        <a:buNone/>
                      </a:pPr>
                      <a:r>
                        <a:rPr lang="nn-NO" sz="1000" kern="100">
                          <a:effectLst/>
                        </a:rPr>
                        <a:t> </a:t>
                      </a:r>
                      <a:endParaRPr lang="nb-NO" sz="1000" kern="100">
                        <a:effectLst/>
                        <a:latin typeface="Aptos" panose="020B0004020202020204" pitchFamily="34" charset="0"/>
                        <a:ea typeface="Aptos" panose="020B0004020202020204" pitchFamily="34" charset="0"/>
                        <a:cs typeface="Times New Roman" panose="02020603050405020304" pitchFamily="18" charset="0"/>
                      </a:endParaRPr>
                    </a:p>
                  </a:txBody>
                  <a:tcPr marL="55400" marR="55400" marT="0" marB="0"/>
                </a:tc>
                <a:tc>
                  <a:txBody>
                    <a:bodyPr/>
                    <a:lstStyle/>
                    <a:p>
                      <a:pPr>
                        <a:lnSpc>
                          <a:spcPct val="115000"/>
                        </a:lnSpc>
                        <a:spcAft>
                          <a:spcPts val="800"/>
                        </a:spcAft>
                        <a:buNone/>
                      </a:pPr>
                      <a:r>
                        <a:rPr lang="nn-NO" sz="1000" kern="100">
                          <a:effectLst/>
                        </a:rPr>
                        <a:t> </a:t>
                      </a:r>
                      <a:endParaRPr lang="nb-NO" sz="1000" kern="100">
                        <a:effectLst/>
                        <a:latin typeface="Aptos" panose="020B0004020202020204" pitchFamily="34" charset="0"/>
                        <a:ea typeface="Aptos" panose="020B0004020202020204" pitchFamily="34" charset="0"/>
                        <a:cs typeface="Times New Roman" panose="02020603050405020304" pitchFamily="18" charset="0"/>
                      </a:endParaRPr>
                    </a:p>
                  </a:txBody>
                  <a:tcPr marL="55400" marR="55400" marT="0" marB="0"/>
                </a:tc>
                <a:extLst>
                  <a:ext uri="{0D108BD9-81ED-4DB2-BD59-A6C34878D82A}">
                    <a16:rowId xmlns:a16="http://schemas.microsoft.com/office/drawing/2014/main" val="504495465"/>
                  </a:ext>
                </a:extLst>
              </a:tr>
              <a:tr h="190613">
                <a:tc>
                  <a:txBody>
                    <a:bodyPr/>
                    <a:lstStyle/>
                    <a:p>
                      <a:pPr>
                        <a:lnSpc>
                          <a:spcPct val="115000"/>
                        </a:lnSpc>
                        <a:spcAft>
                          <a:spcPts val="800"/>
                        </a:spcAft>
                        <a:buNone/>
                      </a:pPr>
                      <a:r>
                        <a:rPr lang="nn-NO" sz="1000" kern="100">
                          <a:effectLst/>
                        </a:rPr>
                        <a:t>2026</a:t>
                      </a:r>
                      <a:endParaRPr lang="nb-NO" sz="1000" kern="100">
                        <a:effectLst/>
                        <a:latin typeface="Aptos" panose="020B0004020202020204" pitchFamily="34" charset="0"/>
                        <a:ea typeface="Aptos" panose="020B0004020202020204" pitchFamily="34" charset="0"/>
                        <a:cs typeface="Times New Roman" panose="02020603050405020304" pitchFamily="18" charset="0"/>
                      </a:endParaRPr>
                    </a:p>
                  </a:txBody>
                  <a:tcPr marL="55400" marR="55400" marT="0" marB="0"/>
                </a:tc>
                <a:tc>
                  <a:txBody>
                    <a:bodyPr/>
                    <a:lstStyle/>
                    <a:p>
                      <a:pPr>
                        <a:lnSpc>
                          <a:spcPct val="115000"/>
                        </a:lnSpc>
                        <a:spcAft>
                          <a:spcPts val="800"/>
                        </a:spcAft>
                        <a:buNone/>
                      </a:pPr>
                      <a:r>
                        <a:rPr lang="nn-NO" sz="1000" kern="100">
                          <a:effectLst/>
                        </a:rPr>
                        <a:t>Ta stilling til ny organisasjon</a:t>
                      </a:r>
                      <a:endParaRPr lang="nb-NO" sz="1000" kern="100">
                        <a:effectLst/>
                        <a:latin typeface="Aptos" panose="020B0004020202020204" pitchFamily="34" charset="0"/>
                        <a:ea typeface="Aptos" panose="020B0004020202020204" pitchFamily="34" charset="0"/>
                        <a:cs typeface="Times New Roman" panose="02020603050405020304" pitchFamily="18" charset="0"/>
                      </a:endParaRPr>
                    </a:p>
                  </a:txBody>
                  <a:tcPr marL="55400" marR="55400" marT="0" marB="0"/>
                </a:tc>
                <a:extLst>
                  <a:ext uri="{0D108BD9-81ED-4DB2-BD59-A6C34878D82A}">
                    <a16:rowId xmlns:a16="http://schemas.microsoft.com/office/drawing/2014/main" val="2779534648"/>
                  </a:ext>
                </a:extLst>
              </a:tr>
              <a:tr h="391105">
                <a:tc>
                  <a:txBody>
                    <a:bodyPr/>
                    <a:lstStyle/>
                    <a:p>
                      <a:pPr>
                        <a:lnSpc>
                          <a:spcPct val="115000"/>
                        </a:lnSpc>
                        <a:spcAft>
                          <a:spcPts val="800"/>
                        </a:spcAft>
                        <a:buNone/>
                      </a:pPr>
                      <a:r>
                        <a:rPr lang="nn-NO" sz="1000" kern="100">
                          <a:effectLst/>
                        </a:rPr>
                        <a:t>2026</a:t>
                      </a:r>
                      <a:endParaRPr lang="nb-NO" sz="1000" kern="100">
                        <a:effectLst/>
                        <a:latin typeface="Aptos" panose="020B0004020202020204" pitchFamily="34" charset="0"/>
                        <a:ea typeface="Aptos" panose="020B0004020202020204" pitchFamily="34" charset="0"/>
                        <a:cs typeface="Times New Roman" panose="02020603050405020304" pitchFamily="18" charset="0"/>
                      </a:endParaRPr>
                    </a:p>
                  </a:txBody>
                  <a:tcPr marL="55400" marR="55400" marT="0" marB="0"/>
                </a:tc>
                <a:tc>
                  <a:txBody>
                    <a:bodyPr/>
                    <a:lstStyle/>
                    <a:p>
                      <a:pPr>
                        <a:lnSpc>
                          <a:spcPct val="115000"/>
                        </a:lnSpc>
                        <a:spcAft>
                          <a:spcPts val="800"/>
                        </a:spcAft>
                        <a:buNone/>
                      </a:pPr>
                      <a:r>
                        <a:rPr lang="nn-NO" sz="1000" kern="100">
                          <a:effectLst/>
                        </a:rPr>
                        <a:t>Drøfting med dei tilsette sine organisasjonar</a:t>
                      </a:r>
                      <a:endParaRPr lang="nb-NO" sz="1000" kern="100">
                        <a:effectLst/>
                        <a:latin typeface="Aptos" panose="020B0004020202020204" pitchFamily="34" charset="0"/>
                        <a:ea typeface="Aptos" panose="020B0004020202020204" pitchFamily="34" charset="0"/>
                        <a:cs typeface="Times New Roman" panose="02020603050405020304" pitchFamily="18" charset="0"/>
                      </a:endParaRPr>
                    </a:p>
                  </a:txBody>
                  <a:tcPr marL="55400" marR="55400" marT="0" marB="0"/>
                </a:tc>
                <a:extLst>
                  <a:ext uri="{0D108BD9-81ED-4DB2-BD59-A6C34878D82A}">
                    <a16:rowId xmlns:a16="http://schemas.microsoft.com/office/drawing/2014/main" val="3245029826"/>
                  </a:ext>
                </a:extLst>
              </a:tr>
              <a:tr h="190613">
                <a:tc>
                  <a:txBody>
                    <a:bodyPr/>
                    <a:lstStyle/>
                    <a:p>
                      <a:pPr>
                        <a:lnSpc>
                          <a:spcPct val="115000"/>
                        </a:lnSpc>
                        <a:spcAft>
                          <a:spcPts val="800"/>
                        </a:spcAft>
                        <a:buNone/>
                      </a:pPr>
                      <a:r>
                        <a:rPr lang="nn-NO" sz="1000" kern="100">
                          <a:effectLst/>
                        </a:rPr>
                        <a:t>2026</a:t>
                      </a:r>
                      <a:endParaRPr lang="nb-NO" sz="1000" kern="100">
                        <a:effectLst/>
                        <a:latin typeface="Aptos" panose="020B0004020202020204" pitchFamily="34" charset="0"/>
                        <a:ea typeface="Aptos" panose="020B0004020202020204" pitchFamily="34" charset="0"/>
                        <a:cs typeface="Times New Roman" panose="02020603050405020304" pitchFamily="18" charset="0"/>
                      </a:endParaRPr>
                    </a:p>
                  </a:txBody>
                  <a:tcPr marL="55400" marR="55400" marT="0" marB="0"/>
                </a:tc>
                <a:tc>
                  <a:txBody>
                    <a:bodyPr/>
                    <a:lstStyle/>
                    <a:p>
                      <a:pPr>
                        <a:lnSpc>
                          <a:spcPct val="115000"/>
                        </a:lnSpc>
                        <a:spcAft>
                          <a:spcPts val="800"/>
                        </a:spcAft>
                        <a:buNone/>
                      </a:pPr>
                      <a:r>
                        <a:rPr lang="nn-NO" sz="1000" kern="100">
                          <a:effectLst/>
                        </a:rPr>
                        <a:t>Eventuell ny høyring</a:t>
                      </a:r>
                      <a:endParaRPr lang="nb-NO" sz="1000" kern="100">
                        <a:effectLst/>
                        <a:latin typeface="Aptos" panose="020B0004020202020204" pitchFamily="34" charset="0"/>
                        <a:ea typeface="Aptos" panose="020B0004020202020204" pitchFamily="34" charset="0"/>
                        <a:cs typeface="Times New Roman" panose="02020603050405020304" pitchFamily="18" charset="0"/>
                      </a:endParaRPr>
                    </a:p>
                  </a:txBody>
                  <a:tcPr marL="55400" marR="55400" marT="0" marB="0"/>
                </a:tc>
                <a:extLst>
                  <a:ext uri="{0D108BD9-81ED-4DB2-BD59-A6C34878D82A}">
                    <a16:rowId xmlns:a16="http://schemas.microsoft.com/office/drawing/2014/main" val="224024060"/>
                  </a:ext>
                </a:extLst>
              </a:tr>
              <a:tr h="190613">
                <a:tc>
                  <a:txBody>
                    <a:bodyPr/>
                    <a:lstStyle/>
                    <a:p>
                      <a:pPr>
                        <a:lnSpc>
                          <a:spcPct val="115000"/>
                        </a:lnSpc>
                        <a:spcAft>
                          <a:spcPts val="800"/>
                        </a:spcAft>
                        <a:buNone/>
                      </a:pPr>
                      <a:r>
                        <a:rPr lang="nn-NO" sz="1000" kern="100">
                          <a:effectLst/>
                        </a:rPr>
                        <a:t>2026</a:t>
                      </a:r>
                      <a:endParaRPr lang="nb-NO" sz="1000" kern="100">
                        <a:effectLst/>
                        <a:latin typeface="Aptos" panose="020B0004020202020204" pitchFamily="34" charset="0"/>
                        <a:ea typeface="Aptos" panose="020B0004020202020204" pitchFamily="34" charset="0"/>
                        <a:cs typeface="Times New Roman" panose="02020603050405020304" pitchFamily="18" charset="0"/>
                      </a:endParaRPr>
                    </a:p>
                  </a:txBody>
                  <a:tcPr marL="55400" marR="55400" marT="0" marB="0"/>
                </a:tc>
                <a:tc>
                  <a:txBody>
                    <a:bodyPr/>
                    <a:lstStyle/>
                    <a:p>
                      <a:pPr>
                        <a:lnSpc>
                          <a:spcPct val="115000"/>
                        </a:lnSpc>
                        <a:spcAft>
                          <a:spcPts val="800"/>
                        </a:spcAft>
                        <a:buNone/>
                      </a:pPr>
                      <a:r>
                        <a:rPr lang="nn-NO" sz="1000" kern="100">
                          <a:effectLst/>
                        </a:rPr>
                        <a:t>Eventuell revidering</a:t>
                      </a:r>
                      <a:endParaRPr lang="nb-NO" sz="1000" kern="100">
                        <a:effectLst/>
                        <a:latin typeface="Aptos" panose="020B0004020202020204" pitchFamily="34" charset="0"/>
                        <a:ea typeface="Aptos" panose="020B0004020202020204" pitchFamily="34" charset="0"/>
                        <a:cs typeface="Times New Roman" panose="02020603050405020304" pitchFamily="18" charset="0"/>
                      </a:endParaRPr>
                    </a:p>
                  </a:txBody>
                  <a:tcPr marL="55400" marR="55400" marT="0" marB="0"/>
                </a:tc>
                <a:extLst>
                  <a:ext uri="{0D108BD9-81ED-4DB2-BD59-A6C34878D82A}">
                    <a16:rowId xmlns:a16="http://schemas.microsoft.com/office/drawing/2014/main" val="4059908486"/>
                  </a:ext>
                </a:extLst>
              </a:tr>
              <a:tr h="391105">
                <a:tc>
                  <a:txBody>
                    <a:bodyPr/>
                    <a:lstStyle/>
                    <a:p>
                      <a:pPr>
                        <a:lnSpc>
                          <a:spcPct val="115000"/>
                        </a:lnSpc>
                        <a:spcAft>
                          <a:spcPts val="800"/>
                        </a:spcAft>
                        <a:buNone/>
                      </a:pPr>
                      <a:r>
                        <a:rPr lang="nn-NO" sz="1000" kern="100">
                          <a:effectLst/>
                        </a:rPr>
                        <a:t>2026</a:t>
                      </a:r>
                      <a:endParaRPr lang="nb-NO" sz="1000" kern="100">
                        <a:effectLst/>
                        <a:latin typeface="Aptos" panose="020B0004020202020204" pitchFamily="34" charset="0"/>
                        <a:ea typeface="Aptos" panose="020B0004020202020204" pitchFamily="34" charset="0"/>
                        <a:cs typeface="Times New Roman" panose="02020603050405020304" pitchFamily="18" charset="0"/>
                      </a:endParaRPr>
                    </a:p>
                  </a:txBody>
                  <a:tcPr marL="55400" marR="55400" marT="0" marB="0"/>
                </a:tc>
                <a:tc>
                  <a:txBody>
                    <a:bodyPr/>
                    <a:lstStyle/>
                    <a:p>
                      <a:pPr>
                        <a:lnSpc>
                          <a:spcPct val="115000"/>
                        </a:lnSpc>
                        <a:spcAft>
                          <a:spcPts val="800"/>
                        </a:spcAft>
                        <a:buNone/>
                      </a:pPr>
                      <a:r>
                        <a:rPr lang="nn-NO" sz="1000" kern="100">
                          <a:effectLst/>
                        </a:rPr>
                        <a:t>Drøfting med dei tilsette sine organisasjonar</a:t>
                      </a:r>
                      <a:endParaRPr lang="nb-NO" sz="1000" kern="100">
                        <a:effectLst/>
                        <a:latin typeface="Aptos" panose="020B0004020202020204" pitchFamily="34" charset="0"/>
                        <a:ea typeface="Aptos" panose="020B0004020202020204" pitchFamily="34" charset="0"/>
                        <a:cs typeface="Times New Roman" panose="02020603050405020304" pitchFamily="18" charset="0"/>
                      </a:endParaRPr>
                    </a:p>
                  </a:txBody>
                  <a:tcPr marL="55400" marR="55400" marT="0" marB="0"/>
                </a:tc>
                <a:extLst>
                  <a:ext uri="{0D108BD9-81ED-4DB2-BD59-A6C34878D82A}">
                    <a16:rowId xmlns:a16="http://schemas.microsoft.com/office/drawing/2014/main" val="776719648"/>
                  </a:ext>
                </a:extLst>
              </a:tr>
              <a:tr h="190613">
                <a:tc>
                  <a:txBody>
                    <a:bodyPr/>
                    <a:lstStyle/>
                    <a:p>
                      <a:pPr>
                        <a:lnSpc>
                          <a:spcPct val="115000"/>
                        </a:lnSpc>
                        <a:spcAft>
                          <a:spcPts val="800"/>
                        </a:spcAft>
                        <a:buNone/>
                      </a:pPr>
                      <a:r>
                        <a:rPr lang="nn-NO" sz="1000" kern="100">
                          <a:effectLst/>
                        </a:rPr>
                        <a:t>010227</a:t>
                      </a:r>
                      <a:endParaRPr lang="nb-NO" sz="1000" kern="100">
                        <a:effectLst/>
                        <a:latin typeface="Aptos" panose="020B0004020202020204" pitchFamily="34" charset="0"/>
                        <a:ea typeface="Aptos" panose="020B0004020202020204" pitchFamily="34" charset="0"/>
                        <a:cs typeface="Times New Roman" panose="02020603050405020304" pitchFamily="18" charset="0"/>
                      </a:endParaRPr>
                    </a:p>
                  </a:txBody>
                  <a:tcPr marL="55400" marR="55400" marT="0" marB="0"/>
                </a:tc>
                <a:tc>
                  <a:txBody>
                    <a:bodyPr/>
                    <a:lstStyle/>
                    <a:p>
                      <a:pPr>
                        <a:lnSpc>
                          <a:spcPct val="115000"/>
                        </a:lnSpc>
                        <a:spcAft>
                          <a:spcPts val="800"/>
                        </a:spcAft>
                        <a:buNone/>
                      </a:pPr>
                      <a:r>
                        <a:rPr lang="nn-NO" sz="1000" kern="100">
                          <a:effectLst/>
                        </a:rPr>
                        <a:t>Avgjerd om ny organisering</a:t>
                      </a:r>
                      <a:endParaRPr lang="nb-NO" sz="1000" kern="100">
                        <a:effectLst/>
                        <a:latin typeface="Aptos" panose="020B0004020202020204" pitchFamily="34" charset="0"/>
                        <a:ea typeface="Aptos" panose="020B0004020202020204" pitchFamily="34" charset="0"/>
                        <a:cs typeface="Times New Roman" panose="02020603050405020304" pitchFamily="18" charset="0"/>
                      </a:endParaRPr>
                    </a:p>
                  </a:txBody>
                  <a:tcPr marL="55400" marR="55400" marT="0" marB="0"/>
                </a:tc>
                <a:extLst>
                  <a:ext uri="{0D108BD9-81ED-4DB2-BD59-A6C34878D82A}">
                    <a16:rowId xmlns:a16="http://schemas.microsoft.com/office/drawing/2014/main" val="1778573191"/>
                  </a:ext>
                </a:extLst>
              </a:tr>
              <a:tr h="391105">
                <a:tc>
                  <a:txBody>
                    <a:bodyPr/>
                    <a:lstStyle/>
                    <a:p>
                      <a:pPr>
                        <a:lnSpc>
                          <a:spcPct val="115000"/>
                        </a:lnSpc>
                        <a:spcAft>
                          <a:spcPts val="800"/>
                        </a:spcAft>
                        <a:buNone/>
                      </a:pPr>
                      <a:r>
                        <a:rPr lang="nn-NO" sz="1000" kern="100">
                          <a:effectLst/>
                        </a:rPr>
                        <a:t>010227</a:t>
                      </a:r>
                      <a:endParaRPr lang="nb-NO" sz="1000" kern="100">
                        <a:effectLst/>
                        <a:latin typeface="Aptos" panose="020B0004020202020204" pitchFamily="34" charset="0"/>
                        <a:ea typeface="Aptos" panose="020B0004020202020204" pitchFamily="34" charset="0"/>
                        <a:cs typeface="Times New Roman" panose="02020603050405020304" pitchFamily="18" charset="0"/>
                      </a:endParaRPr>
                    </a:p>
                  </a:txBody>
                  <a:tcPr marL="55400" marR="55400" marT="0" marB="0"/>
                </a:tc>
                <a:tc>
                  <a:txBody>
                    <a:bodyPr/>
                    <a:lstStyle/>
                    <a:p>
                      <a:pPr>
                        <a:lnSpc>
                          <a:spcPct val="115000"/>
                        </a:lnSpc>
                        <a:spcAft>
                          <a:spcPts val="800"/>
                        </a:spcAft>
                        <a:buNone/>
                      </a:pPr>
                      <a:r>
                        <a:rPr lang="nn-NO" sz="1000" kern="100">
                          <a:effectLst/>
                        </a:rPr>
                        <a:t>Drøfting av prosess med tilsetting av leiarar</a:t>
                      </a:r>
                      <a:endParaRPr lang="nb-NO" sz="1000" kern="100">
                        <a:effectLst/>
                        <a:latin typeface="Aptos" panose="020B0004020202020204" pitchFamily="34" charset="0"/>
                        <a:ea typeface="Aptos" panose="020B0004020202020204" pitchFamily="34" charset="0"/>
                        <a:cs typeface="Times New Roman" panose="02020603050405020304" pitchFamily="18" charset="0"/>
                      </a:endParaRPr>
                    </a:p>
                  </a:txBody>
                  <a:tcPr marL="55400" marR="55400" marT="0" marB="0"/>
                </a:tc>
                <a:extLst>
                  <a:ext uri="{0D108BD9-81ED-4DB2-BD59-A6C34878D82A}">
                    <a16:rowId xmlns:a16="http://schemas.microsoft.com/office/drawing/2014/main" val="509135397"/>
                  </a:ext>
                </a:extLst>
              </a:tr>
              <a:tr h="391105">
                <a:tc>
                  <a:txBody>
                    <a:bodyPr/>
                    <a:lstStyle/>
                    <a:p>
                      <a:pPr>
                        <a:lnSpc>
                          <a:spcPct val="115000"/>
                        </a:lnSpc>
                        <a:spcAft>
                          <a:spcPts val="800"/>
                        </a:spcAft>
                        <a:buNone/>
                      </a:pPr>
                      <a:r>
                        <a:rPr lang="nn-NO" sz="1000" kern="100">
                          <a:effectLst/>
                        </a:rPr>
                        <a:t>Feb, mar apr 2027</a:t>
                      </a:r>
                      <a:endParaRPr lang="nb-NO" sz="1000" kern="100">
                        <a:effectLst/>
                        <a:latin typeface="Aptos" panose="020B0004020202020204" pitchFamily="34" charset="0"/>
                        <a:ea typeface="Aptos" panose="020B0004020202020204" pitchFamily="34" charset="0"/>
                        <a:cs typeface="Times New Roman" panose="02020603050405020304" pitchFamily="18" charset="0"/>
                      </a:endParaRPr>
                    </a:p>
                  </a:txBody>
                  <a:tcPr marL="55400" marR="55400" marT="0" marB="0"/>
                </a:tc>
                <a:tc>
                  <a:txBody>
                    <a:bodyPr/>
                    <a:lstStyle/>
                    <a:p>
                      <a:pPr>
                        <a:lnSpc>
                          <a:spcPct val="115000"/>
                        </a:lnSpc>
                        <a:spcAft>
                          <a:spcPts val="800"/>
                        </a:spcAft>
                        <a:buNone/>
                      </a:pPr>
                      <a:r>
                        <a:rPr lang="nn-NO" sz="1000" kern="100">
                          <a:effectLst/>
                        </a:rPr>
                        <a:t>Tilsetting, innplassering, omplassering, prosess</a:t>
                      </a:r>
                      <a:endParaRPr lang="nb-NO" sz="1000" kern="100">
                        <a:effectLst/>
                        <a:latin typeface="Aptos" panose="020B0004020202020204" pitchFamily="34" charset="0"/>
                        <a:ea typeface="Aptos" panose="020B0004020202020204" pitchFamily="34" charset="0"/>
                        <a:cs typeface="Times New Roman" panose="02020603050405020304" pitchFamily="18" charset="0"/>
                      </a:endParaRPr>
                    </a:p>
                  </a:txBody>
                  <a:tcPr marL="55400" marR="55400" marT="0" marB="0"/>
                </a:tc>
                <a:extLst>
                  <a:ext uri="{0D108BD9-81ED-4DB2-BD59-A6C34878D82A}">
                    <a16:rowId xmlns:a16="http://schemas.microsoft.com/office/drawing/2014/main" val="3932839740"/>
                  </a:ext>
                </a:extLst>
              </a:tr>
              <a:tr h="190613">
                <a:tc>
                  <a:txBody>
                    <a:bodyPr/>
                    <a:lstStyle/>
                    <a:p>
                      <a:pPr>
                        <a:lnSpc>
                          <a:spcPct val="115000"/>
                        </a:lnSpc>
                        <a:spcAft>
                          <a:spcPts val="800"/>
                        </a:spcAft>
                        <a:buNone/>
                      </a:pPr>
                      <a:r>
                        <a:rPr lang="nn-NO" sz="1000" kern="100">
                          <a:effectLst/>
                        </a:rPr>
                        <a:t>010527</a:t>
                      </a:r>
                      <a:endParaRPr lang="nb-NO" sz="1000" kern="100">
                        <a:effectLst/>
                        <a:latin typeface="Aptos" panose="020B0004020202020204" pitchFamily="34" charset="0"/>
                        <a:ea typeface="Aptos" panose="020B0004020202020204" pitchFamily="34" charset="0"/>
                        <a:cs typeface="Times New Roman" panose="02020603050405020304" pitchFamily="18" charset="0"/>
                      </a:endParaRPr>
                    </a:p>
                  </a:txBody>
                  <a:tcPr marL="55400" marR="55400" marT="0" marB="0"/>
                </a:tc>
                <a:tc>
                  <a:txBody>
                    <a:bodyPr/>
                    <a:lstStyle/>
                    <a:p>
                      <a:pPr>
                        <a:lnSpc>
                          <a:spcPct val="115000"/>
                        </a:lnSpc>
                        <a:spcAft>
                          <a:spcPts val="800"/>
                        </a:spcAft>
                        <a:buNone/>
                      </a:pPr>
                      <a:r>
                        <a:rPr lang="nn-NO" sz="1000" kern="100">
                          <a:effectLst/>
                        </a:rPr>
                        <a:t>Tilsetting, frist</a:t>
                      </a:r>
                      <a:endParaRPr lang="nb-NO" sz="1000" kern="100">
                        <a:effectLst/>
                        <a:latin typeface="Aptos" panose="020B0004020202020204" pitchFamily="34" charset="0"/>
                        <a:ea typeface="Aptos" panose="020B0004020202020204" pitchFamily="34" charset="0"/>
                        <a:cs typeface="Times New Roman" panose="02020603050405020304" pitchFamily="18" charset="0"/>
                      </a:endParaRPr>
                    </a:p>
                  </a:txBody>
                  <a:tcPr marL="55400" marR="55400" marT="0" marB="0"/>
                </a:tc>
                <a:extLst>
                  <a:ext uri="{0D108BD9-81ED-4DB2-BD59-A6C34878D82A}">
                    <a16:rowId xmlns:a16="http://schemas.microsoft.com/office/drawing/2014/main" val="795224149"/>
                  </a:ext>
                </a:extLst>
              </a:tr>
              <a:tr h="190613">
                <a:tc>
                  <a:txBody>
                    <a:bodyPr/>
                    <a:lstStyle/>
                    <a:p>
                      <a:pPr>
                        <a:lnSpc>
                          <a:spcPct val="115000"/>
                        </a:lnSpc>
                        <a:spcAft>
                          <a:spcPts val="800"/>
                        </a:spcAft>
                        <a:buNone/>
                      </a:pPr>
                      <a:r>
                        <a:rPr lang="nn-NO" sz="1000" kern="100">
                          <a:effectLst/>
                        </a:rPr>
                        <a:t>010128</a:t>
                      </a:r>
                      <a:endParaRPr lang="nb-NO" sz="1000" kern="100">
                        <a:effectLst/>
                        <a:latin typeface="Aptos" panose="020B0004020202020204" pitchFamily="34" charset="0"/>
                        <a:ea typeface="Aptos" panose="020B0004020202020204" pitchFamily="34" charset="0"/>
                        <a:cs typeface="Times New Roman" panose="02020603050405020304" pitchFamily="18" charset="0"/>
                      </a:endParaRPr>
                    </a:p>
                  </a:txBody>
                  <a:tcPr marL="55400" marR="55400" marT="0" marB="0"/>
                </a:tc>
                <a:tc>
                  <a:txBody>
                    <a:bodyPr/>
                    <a:lstStyle/>
                    <a:p>
                      <a:pPr>
                        <a:lnSpc>
                          <a:spcPct val="115000"/>
                        </a:lnSpc>
                        <a:spcAft>
                          <a:spcPts val="800"/>
                        </a:spcAft>
                        <a:buNone/>
                      </a:pPr>
                      <a:r>
                        <a:rPr lang="nn-NO" sz="1000" kern="100" dirty="0">
                          <a:effectLst/>
                        </a:rPr>
                        <a:t>Ny organisering</a:t>
                      </a:r>
                      <a:endParaRPr lang="nb-NO"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5400" marR="55400" marT="0" marB="0"/>
                </a:tc>
                <a:extLst>
                  <a:ext uri="{0D108BD9-81ED-4DB2-BD59-A6C34878D82A}">
                    <a16:rowId xmlns:a16="http://schemas.microsoft.com/office/drawing/2014/main" val="1945001762"/>
                  </a:ext>
                </a:extLst>
              </a:tr>
            </a:tbl>
          </a:graphicData>
        </a:graphic>
      </p:graphicFrame>
    </p:spTree>
    <p:extLst>
      <p:ext uri="{BB962C8B-B14F-4D97-AF65-F5344CB8AC3E}">
        <p14:creationId xmlns:p14="http://schemas.microsoft.com/office/powerpoint/2010/main" val="15588347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94EB6-1CFC-9C0C-7F9E-B806E03B17BC}"/>
            </a:ext>
          </a:extLst>
        </p:cNvPr>
        <p:cNvGrpSpPr/>
        <p:nvPr/>
      </p:nvGrpSpPr>
      <p:grpSpPr>
        <a:xfrm>
          <a:off x="0" y="0"/>
          <a:ext cx="0" cy="0"/>
          <a:chOff x="0" y="0"/>
          <a:chExt cx="0" cy="0"/>
        </a:xfrm>
      </p:grpSpPr>
      <p:sp>
        <p:nvSpPr>
          <p:cNvPr id="3" name="TekstSylinder 2">
            <a:extLst>
              <a:ext uri="{FF2B5EF4-FFF2-40B4-BE49-F238E27FC236}">
                <a16:creationId xmlns:a16="http://schemas.microsoft.com/office/drawing/2014/main" id="{DEBE29D1-3E21-6AAA-A6A6-CCB9482C7A83}"/>
              </a:ext>
            </a:extLst>
          </p:cNvPr>
          <p:cNvSpPr txBox="1"/>
          <p:nvPr/>
        </p:nvSpPr>
        <p:spPr>
          <a:xfrm>
            <a:off x="2199862" y="1939473"/>
            <a:ext cx="7907130" cy="492699"/>
          </a:xfrm>
          <a:prstGeom prst="rect">
            <a:avLst/>
          </a:prstGeom>
          <a:noFill/>
        </p:spPr>
        <p:txBody>
          <a:bodyPr wrap="square">
            <a:spAutoFit/>
          </a:bodyPr>
          <a:lstStyle/>
          <a:p>
            <a:pPr>
              <a:lnSpc>
                <a:spcPct val="115000"/>
              </a:lnSpc>
              <a:spcAft>
                <a:spcPts val="800"/>
              </a:spcAft>
              <a:buNone/>
            </a:pPr>
            <a:r>
              <a:rPr lang="nn-NO" sz="2400" kern="100" dirty="0">
                <a:effectLst/>
                <a:latin typeface="Arial" panose="020B0604020202020204" pitchFamily="34" charset="0"/>
                <a:ea typeface="Aptos" panose="020B0004020202020204" pitchFamily="34" charset="0"/>
                <a:cs typeface="Times New Roman" panose="02020603050405020304" pitchFamily="18" charset="0"/>
              </a:rPr>
              <a:t>Meir om tema på einingsleiarsamlinga 17. oktober</a:t>
            </a:r>
            <a:endParaRPr lang="nb-NO"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060983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020C3DB-A9DC-6375-8598-36EE8134513E}"/>
              </a:ext>
            </a:extLst>
          </p:cNvPr>
          <p:cNvSpPr>
            <a:spLocks noGrp="1"/>
          </p:cNvSpPr>
          <p:nvPr>
            <p:ph type="title"/>
          </p:nvPr>
        </p:nvSpPr>
        <p:spPr/>
        <p:txBody>
          <a:bodyPr/>
          <a:lstStyle/>
          <a:p>
            <a:r>
              <a:rPr lang="nn-NO" dirty="0"/>
              <a:t>Norge mot 2060 – behov for omstilling</a:t>
            </a:r>
          </a:p>
        </p:txBody>
      </p:sp>
      <p:pic>
        <p:nvPicPr>
          <p:cNvPr id="5" name="Bilde 4">
            <a:extLst>
              <a:ext uri="{FF2B5EF4-FFF2-40B4-BE49-F238E27FC236}">
                <a16:creationId xmlns:a16="http://schemas.microsoft.com/office/drawing/2014/main" id="{DC76A5A3-AB49-6C0A-13D8-A583E98CA20F}"/>
              </a:ext>
            </a:extLst>
          </p:cNvPr>
          <p:cNvPicPr>
            <a:picLocks noChangeAspect="1"/>
          </p:cNvPicPr>
          <p:nvPr/>
        </p:nvPicPr>
        <p:blipFill>
          <a:blip r:embed="rId2"/>
          <a:stretch>
            <a:fillRect/>
          </a:stretch>
        </p:blipFill>
        <p:spPr>
          <a:xfrm>
            <a:off x="896471" y="1778594"/>
            <a:ext cx="10207812" cy="4438478"/>
          </a:xfrm>
          <a:prstGeom prst="rect">
            <a:avLst/>
          </a:prstGeom>
        </p:spPr>
      </p:pic>
    </p:spTree>
    <p:extLst>
      <p:ext uri="{BB962C8B-B14F-4D97-AF65-F5344CB8AC3E}">
        <p14:creationId xmlns:p14="http://schemas.microsoft.com/office/powerpoint/2010/main" val="2178658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041B3DD-6913-C1D7-54AA-9BC0A7773DBA}"/>
              </a:ext>
            </a:extLst>
          </p:cNvPr>
          <p:cNvSpPr>
            <a:spLocks noGrp="1"/>
          </p:cNvSpPr>
          <p:nvPr>
            <p:ph type="title"/>
          </p:nvPr>
        </p:nvSpPr>
        <p:spPr/>
        <p:txBody>
          <a:bodyPr/>
          <a:lstStyle/>
          <a:p>
            <a:r>
              <a:rPr lang="nn-NO" dirty="0"/>
              <a:t>Norge mot 2060 – behov for omstilling</a:t>
            </a:r>
          </a:p>
        </p:txBody>
      </p:sp>
      <p:sp>
        <p:nvSpPr>
          <p:cNvPr id="3" name="Plassholder for innhold 2">
            <a:extLst>
              <a:ext uri="{FF2B5EF4-FFF2-40B4-BE49-F238E27FC236}">
                <a16:creationId xmlns:a16="http://schemas.microsoft.com/office/drawing/2014/main" id="{D124A44E-281C-068E-8D6E-0B4CADD327B3}"/>
              </a:ext>
            </a:extLst>
          </p:cNvPr>
          <p:cNvSpPr>
            <a:spLocks noGrp="1"/>
          </p:cNvSpPr>
          <p:nvPr>
            <p:ph idx="1"/>
          </p:nvPr>
        </p:nvSpPr>
        <p:spPr>
          <a:xfrm>
            <a:off x="132977" y="1591047"/>
            <a:ext cx="3160059" cy="284069"/>
          </a:xfrm>
        </p:spPr>
        <p:txBody>
          <a:bodyPr>
            <a:normAutofit fontScale="92500"/>
          </a:bodyPr>
          <a:lstStyle/>
          <a:p>
            <a:pPr marL="0" indent="0">
              <a:buNone/>
            </a:pPr>
            <a:r>
              <a:rPr lang="nn-NO" sz="1200" b="1" dirty="0"/>
              <a:t>Framleis låg vekst i arbeidsproduktiviteten</a:t>
            </a:r>
          </a:p>
        </p:txBody>
      </p:sp>
      <p:pic>
        <p:nvPicPr>
          <p:cNvPr id="5" name="Bilde 4">
            <a:extLst>
              <a:ext uri="{FF2B5EF4-FFF2-40B4-BE49-F238E27FC236}">
                <a16:creationId xmlns:a16="http://schemas.microsoft.com/office/drawing/2014/main" id="{59B2F07A-FC72-1598-930B-D208223477D0}"/>
              </a:ext>
            </a:extLst>
          </p:cNvPr>
          <p:cNvPicPr>
            <a:picLocks noChangeAspect="1"/>
          </p:cNvPicPr>
          <p:nvPr/>
        </p:nvPicPr>
        <p:blipFill>
          <a:blip r:embed="rId2"/>
          <a:stretch>
            <a:fillRect/>
          </a:stretch>
        </p:blipFill>
        <p:spPr>
          <a:xfrm>
            <a:off x="132977" y="1875116"/>
            <a:ext cx="4821519" cy="2260322"/>
          </a:xfrm>
          <a:prstGeom prst="rect">
            <a:avLst/>
          </a:prstGeom>
        </p:spPr>
      </p:pic>
      <p:sp>
        <p:nvSpPr>
          <p:cNvPr id="6" name="TekstSylinder 5">
            <a:extLst>
              <a:ext uri="{FF2B5EF4-FFF2-40B4-BE49-F238E27FC236}">
                <a16:creationId xmlns:a16="http://schemas.microsoft.com/office/drawing/2014/main" id="{AB4C8538-A77E-AF32-BF72-7DFEF4A955EE}"/>
              </a:ext>
            </a:extLst>
          </p:cNvPr>
          <p:cNvSpPr txBox="1"/>
          <p:nvPr/>
        </p:nvSpPr>
        <p:spPr>
          <a:xfrm>
            <a:off x="5080001" y="1552188"/>
            <a:ext cx="7111999" cy="276999"/>
          </a:xfrm>
          <a:prstGeom prst="rect">
            <a:avLst/>
          </a:prstGeom>
          <a:noFill/>
        </p:spPr>
        <p:txBody>
          <a:bodyPr wrap="square" rtlCol="0">
            <a:spAutoFit/>
          </a:bodyPr>
          <a:lstStyle/>
          <a:p>
            <a:r>
              <a:rPr lang="nn-NO" sz="1200" b="1" dirty="0"/>
              <a:t>Dersom ein ikkje tar grep, er det lite rom for auka sysselsetting i </a:t>
            </a:r>
            <a:r>
              <a:rPr lang="nn-NO" sz="1200" b="1" dirty="0" err="1"/>
              <a:t>øvrig</a:t>
            </a:r>
            <a:r>
              <a:rPr lang="nn-NO" sz="1200" b="1" dirty="0"/>
              <a:t> samfunns- og næringsliv</a:t>
            </a:r>
          </a:p>
        </p:txBody>
      </p:sp>
      <p:pic>
        <p:nvPicPr>
          <p:cNvPr id="8" name="Bilde 7">
            <a:extLst>
              <a:ext uri="{FF2B5EF4-FFF2-40B4-BE49-F238E27FC236}">
                <a16:creationId xmlns:a16="http://schemas.microsoft.com/office/drawing/2014/main" id="{89AA7DC8-0DC2-A6E2-03E7-560071389BCD}"/>
              </a:ext>
            </a:extLst>
          </p:cNvPr>
          <p:cNvPicPr>
            <a:picLocks noChangeAspect="1"/>
          </p:cNvPicPr>
          <p:nvPr/>
        </p:nvPicPr>
        <p:blipFill>
          <a:blip r:embed="rId3"/>
          <a:stretch>
            <a:fillRect/>
          </a:stretch>
        </p:blipFill>
        <p:spPr>
          <a:xfrm>
            <a:off x="5251825" y="1875116"/>
            <a:ext cx="5003799" cy="2456753"/>
          </a:xfrm>
          <a:prstGeom prst="rect">
            <a:avLst/>
          </a:prstGeom>
        </p:spPr>
      </p:pic>
      <p:pic>
        <p:nvPicPr>
          <p:cNvPr id="10" name="Bilde 9">
            <a:extLst>
              <a:ext uri="{FF2B5EF4-FFF2-40B4-BE49-F238E27FC236}">
                <a16:creationId xmlns:a16="http://schemas.microsoft.com/office/drawing/2014/main" id="{2F9C4A5B-59B2-95F4-CC6E-503A3961D4E1}"/>
              </a:ext>
            </a:extLst>
          </p:cNvPr>
          <p:cNvPicPr>
            <a:picLocks noChangeAspect="1"/>
          </p:cNvPicPr>
          <p:nvPr/>
        </p:nvPicPr>
        <p:blipFill>
          <a:blip r:embed="rId4"/>
          <a:stretch>
            <a:fillRect/>
          </a:stretch>
        </p:blipFill>
        <p:spPr>
          <a:xfrm>
            <a:off x="5251824" y="4419633"/>
            <a:ext cx="5003799" cy="2368387"/>
          </a:xfrm>
          <a:prstGeom prst="rect">
            <a:avLst/>
          </a:prstGeom>
        </p:spPr>
      </p:pic>
    </p:spTree>
    <p:extLst>
      <p:ext uri="{BB962C8B-B14F-4D97-AF65-F5344CB8AC3E}">
        <p14:creationId xmlns:p14="http://schemas.microsoft.com/office/powerpoint/2010/main" val="1477237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19635FB-71B6-D925-458A-340C0581D55E}"/>
              </a:ext>
            </a:extLst>
          </p:cNvPr>
          <p:cNvSpPr>
            <a:spLocks noGrp="1"/>
          </p:cNvSpPr>
          <p:nvPr>
            <p:ph type="title"/>
          </p:nvPr>
        </p:nvSpPr>
        <p:spPr/>
        <p:txBody>
          <a:bodyPr/>
          <a:lstStyle/>
          <a:p>
            <a:r>
              <a:rPr lang="nn-NO" dirty="0"/>
              <a:t>Norge mot 2060 – behov for omstilling</a:t>
            </a:r>
          </a:p>
        </p:txBody>
      </p:sp>
      <p:sp>
        <p:nvSpPr>
          <p:cNvPr id="3" name="Plassholder for innhold 2">
            <a:extLst>
              <a:ext uri="{FF2B5EF4-FFF2-40B4-BE49-F238E27FC236}">
                <a16:creationId xmlns:a16="http://schemas.microsoft.com/office/drawing/2014/main" id="{9E21A939-4BB5-ADAF-1CD8-EE8E99C4AA68}"/>
              </a:ext>
            </a:extLst>
          </p:cNvPr>
          <p:cNvSpPr>
            <a:spLocks noGrp="1"/>
          </p:cNvSpPr>
          <p:nvPr>
            <p:ph idx="1"/>
          </p:nvPr>
        </p:nvSpPr>
        <p:spPr>
          <a:xfrm>
            <a:off x="838200" y="1825625"/>
            <a:ext cx="10515600" cy="582893"/>
          </a:xfrm>
        </p:spPr>
        <p:txBody>
          <a:bodyPr>
            <a:normAutofit/>
          </a:bodyPr>
          <a:lstStyle/>
          <a:p>
            <a:pPr marL="0" indent="0">
              <a:buNone/>
            </a:pPr>
            <a:r>
              <a:rPr lang="nn-NO" sz="1200" b="1" dirty="0"/>
              <a:t>Ulike retningsval kan bidra til å auke arbeidstilbodet</a:t>
            </a:r>
          </a:p>
        </p:txBody>
      </p:sp>
      <p:pic>
        <p:nvPicPr>
          <p:cNvPr id="5" name="Bilde 4">
            <a:extLst>
              <a:ext uri="{FF2B5EF4-FFF2-40B4-BE49-F238E27FC236}">
                <a16:creationId xmlns:a16="http://schemas.microsoft.com/office/drawing/2014/main" id="{78E9139E-D12E-90C6-9605-3FC555A28E87}"/>
              </a:ext>
            </a:extLst>
          </p:cNvPr>
          <p:cNvPicPr>
            <a:picLocks noChangeAspect="1"/>
          </p:cNvPicPr>
          <p:nvPr/>
        </p:nvPicPr>
        <p:blipFill>
          <a:blip r:embed="rId2"/>
          <a:stretch>
            <a:fillRect/>
          </a:stretch>
        </p:blipFill>
        <p:spPr>
          <a:xfrm>
            <a:off x="950258" y="2315532"/>
            <a:ext cx="8462684" cy="4039310"/>
          </a:xfrm>
          <a:prstGeom prst="rect">
            <a:avLst/>
          </a:prstGeom>
        </p:spPr>
      </p:pic>
    </p:spTree>
    <p:extLst>
      <p:ext uri="{BB962C8B-B14F-4D97-AF65-F5344CB8AC3E}">
        <p14:creationId xmlns:p14="http://schemas.microsoft.com/office/powerpoint/2010/main" val="2371166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90BEC35-9128-A14F-C44F-08A0A9EDC9D5}"/>
              </a:ext>
            </a:extLst>
          </p:cNvPr>
          <p:cNvSpPr>
            <a:spLocks noGrp="1"/>
          </p:cNvSpPr>
          <p:nvPr>
            <p:ph type="title"/>
          </p:nvPr>
        </p:nvSpPr>
        <p:spPr/>
        <p:txBody>
          <a:bodyPr/>
          <a:lstStyle/>
          <a:p>
            <a:r>
              <a:rPr lang="nn-NO" dirty="0"/>
              <a:t>Norge mot 2060 – framleis god fordeling</a:t>
            </a:r>
          </a:p>
        </p:txBody>
      </p:sp>
      <p:pic>
        <p:nvPicPr>
          <p:cNvPr id="5" name="Bilde 4">
            <a:extLst>
              <a:ext uri="{FF2B5EF4-FFF2-40B4-BE49-F238E27FC236}">
                <a16:creationId xmlns:a16="http://schemas.microsoft.com/office/drawing/2014/main" id="{5E953CE7-95E0-1008-4901-671453EA1445}"/>
              </a:ext>
            </a:extLst>
          </p:cNvPr>
          <p:cNvPicPr>
            <a:picLocks noChangeAspect="1"/>
          </p:cNvPicPr>
          <p:nvPr/>
        </p:nvPicPr>
        <p:blipFill>
          <a:blip r:embed="rId2"/>
          <a:stretch>
            <a:fillRect/>
          </a:stretch>
        </p:blipFill>
        <p:spPr>
          <a:xfrm>
            <a:off x="838200" y="1607368"/>
            <a:ext cx="10171953" cy="4367087"/>
          </a:xfrm>
          <a:prstGeom prst="rect">
            <a:avLst/>
          </a:prstGeom>
        </p:spPr>
      </p:pic>
    </p:spTree>
    <p:extLst>
      <p:ext uri="{BB962C8B-B14F-4D97-AF65-F5344CB8AC3E}">
        <p14:creationId xmlns:p14="http://schemas.microsoft.com/office/powerpoint/2010/main" val="1489278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B3AC82B-B267-4D54-5109-F966FA010692}"/>
              </a:ext>
            </a:extLst>
          </p:cNvPr>
          <p:cNvSpPr>
            <a:spLocks noGrp="1"/>
          </p:cNvSpPr>
          <p:nvPr>
            <p:ph type="title"/>
          </p:nvPr>
        </p:nvSpPr>
        <p:spPr/>
        <p:txBody>
          <a:bodyPr/>
          <a:lstStyle/>
          <a:p>
            <a:r>
              <a:rPr lang="nn-NO" dirty="0"/>
              <a:t>Norge mot 2060 – framleis god fordeling</a:t>
            </a:r>
          </a:p>
        </p:txBody>
      </p:sp>
      <p:sp>
        <p:nvSpPr>
          <p:cNvPr id="3" name="Plassholder for innhold 2">
            <a:extLst>
              <a:ext uri="{FF2B5EF4-FFF2-40B4-BE49-F238E27FC236}">
                <a16:creationId xmlns:a16="http://schemas.microsoft.com/office/drawing/2014/main" id="{A0B6FFC7-B59C-A8F9-DD27-25427E1E09E4}"/>
              </a:ext>
            </a:extLst>
          </p:cNvPr>
          <p:cNvSpPr>
            <a:spLocks noGrp="1"/>
          </p:cNvSpPr>
          <p:nvPr>
            <p:ph idx="1"/>
          </p:nvPr>
        </p:nvSpPr>
        <p:spPr>
          <a:xfrm>
            <a:off x="448236" y="2085130"/>
            <a:ext cx="4564529" cy="313951"/>
          </a:xfrm>
        </p:spPr>
        <p:txBody>
          <a:bodyPr>
            <a:normAutofit/>
          </a:bodyPr>
          <a:lstStyle/>
          <a:p>
            <a:pPr marL="0" indent="0">
              <a:buNone/>
            </a:pPr>
            <a:r>
              <a:rPr lang="nn-NO" sz="1200" b="1" dirty="0"/>
              <a:t>Omfordeling over livsløpet</a:t>
            </a:r>
          </a:p>
        </p:txBody>
      </p:sp>
      <p:pic>
        <p:nvPicPr>
          <p:cNvPr id="5" name="Bilde 4">
            <a:extLst>
              <a:ext uri="{FF2B5EF4-FFF2-40B4-BE49-F238E27FC236}">
                <a16:creationId xmlns:a16="http://schemas.microsoft.com/office/drawing/2014/main" id="{5B9E4E5A-FE97-C859-4A59-D36A764617F0}"/>
              </a:ext>
            </a:extLst>
          </p:cNvPr>
          <p:cNvPicPr>
            <a:picLocks noChangeAspect="1"/>
          </p:cNvPicPr>
          <p:nvPr/>
        </p:nvPicPr>
        <p:blipFill>
          <a:blip r:embed="rId2"/>
          <a:stretch>
            <a:fillRect/>
          </a:stretch>
        </p:blipFill>
        <p:spPr>
          <a:xfrm>
            <a:off x="448236" y="2501619"/>
            <a:ext cx="5229412" cy="2740791"/>
          </a:xfrm>
          <a:prstGeom prst="rect">
            <a:avLst/>
          </a:prstGeom>
        </p:spPr>
      </p:pic>
      <p:sp>
        <p:nvSpPr>
          <p:cNvPr id="6" name="TekstSylinder 5">
            <a:extLst>
              <a:ext uri="{FF2B5EF4-FFF2-40B4-BE49-F238E27FC236}">
                <a16:creationId xmlns:a16="http://schemas.microsoft.com/office/drawing/2014/main" id="{0765C763-DED0-182C-AE34-30C3A0671AFB}"/>
              </a:ext>
            </a:extLst>
          </p:cNvPr>
          <p:cNvSpPr txBox="1"/>
          <p:nvPr/>
        </p:nvSpPr>
        <p:spPr>
          <a:xfrm>
            <a:off x="6173302" y="2085130"/>
            <a:ext cx="4512235" cy="276999"/>
          </a:xfrm>
          <a:prstGeom prst="rect">
            <a:avLst/>
          </a:prstGeom>
          <a:noFill/>
        </p:spPr>
        <p:txBody>
          <a:bodyPr wrap="square" rtlCol="0">
            <a:spAutoFit/>
          </a:bodyPr>
          <a:lstStyle/>
          <a:p>
            <a:r>
              <a:rPr lang="nn-NO" sz="1200" b="1" dirty="0"/>
              <a:t>Befolkninga skal ha stabil tilgang til offentlege tenester</a:t>
            </a:r>
          </a:p>
        </p:txBody>
      </p:sp>
      <p:pic>
        <p:nvPicPr>
          <p:cNvPr id="8" name="Bilde 7">
            <a:extLst>
              <a:ext uri="{FF2B5EF4-FFF2-40B4-BE49-F238E27FC236}">
                <a16:creationId xmlns:a16="http://schemas.microsoft.com/office/drawing/2014/main" id="{2D9C43A7-F7FC-EB58-F107-53588F0E865C}"/>
              </a:ext>
            </a:extLst>
          </p:cNvPr>
          <p:cNvPicPr>
            <a:picLocks noChangeAspect="1"/>
          </p:cNvPicPr>
          <p:nvPr/>
        </p:nvPicPr>
        <p:blipFill>
          <a:blip r:embed="rId3"/>
          <a:stretch>
            <a:fillRect/>
          </a:stretch>
        </p:blipFill>
        <p:spPr>
          <a:xfrm>
            <a:off x="6173302" y="2501619"/>
            <a:ext cx="5801341" cy="2740791"/>
          </a:xfrm>
          <a:prstGeom prst="rect">
            <a:avLst/>
          </a:prstGeom>
        </p:spPr>
      </p:pic>
    </p:spTree>
    <p:extLst>
      <p:ext uri="{BB962C8B-B14F-4D97-AF65-F5344CB8AC3E}">
        <p14:creationId xmlns:p14="http://schemas.microsoft.com/office/powerpoint/2010/main" val="200738442"/>
      </p:ext>
    </p:extLst>
  </p:cSld>
  <p:clrMapOvr>
    <a:masterClrMapping/>
  </p:clrMapOvr>
</p:sld>
</file>

<file path=ppt/theme/theme1.xml><?xml version="1.0" encoding="utf-8"?>
<a:theme xmlns:a="http://schemas.openxmlformats.org/drawingml/2006/main" name="Office-tema">
  <a:themeElements>
    <a:clrScheme name="Rapportmal Sunnfjord kommune">
      <a:dk1>
        <a:sysClr val="windowText" lastClr="000000"/>
      </a:dk1>
      <a:lt1>
        <a:sysClr val="window" lastClr="FFFFFF"/>
      </a:lt1>
      <a:dk2>
        <a:srgbClr val="005850"/>
      </a:dk2>
      <a:lt2>
        <a:srgbClr val="D3EBE0"/>
      </a:lt2>
      <a:accent1>
        <a:srgbClr val="005850"/>
      </a:accent1>
      <a:accent2>
        <a:srgbClr val="6EC498"/>
      </a:accent2>
      <a:accent3>
        <a:srgbClr val="F0885F"/>
      </a:accent3>
      <a:accent4>
        <a:srgbClr val="F18A93"/>
      </a:accent4>
      <a:accent5>
        <a:srgbClr val="BFDAE6"/>
      </a:accent5>
      <a:accent6>
        <a:srgbClr val="FDB51B"/>
      </a:accent6>
      <a:hlink>
        <a:srgbClr val="005850"/>
      </a:hlink>
      <a:folHlink>
        <a:srgbClr val="00558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5-Sunnfjord PowerPoint – blå" id="{985D6C4A-E301-4447-B1B4-410BE8BA8E2D}" vid="{B53264E2-895F-4F7B-91C7-18AF5DBAA17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6222512D5EF574384163A81369E6164" ma:contentTypeVersion="6" ma:contentTypeDescription="Opprett et nytt dokument." ma:contentTypeScope="" ma:versionID="2ffe3408672afdb739cf1c3d8753c951">
  <xsd:schema xmlns:xsd="http://www.w3.org/2001/XMLSchema" xmlns:xs="http://www.w3.org/2001/XMLSchema" xmlns:p="http://schemas.microsoft.com/office/2006/metadata/properties" xmlns:ns2="d8ece4dd-7b13-4e90-937f-6a4f542917e9" xmlns:ns3="9df8b430-418c-40b0-9a36-9649fae51758" targetNamespace="http://schemas.microsoft.com/office/2006/metadata/properties" ma:root="true" ma:fieldsID="744e7516fb9462c6627efc5706caad0d" ns2:_="" ns3:_="">
    <xsd:import namespace="d8ece4dd-7b13-4e90-937f-6a4f542917e9"/>
    <xsd:import namespace="9df8b430-418c-40b0-9a36-9649fae5175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ece4dd-7b13-4e90-937f-6a4f542917e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df8b430-418c-40b0-9a36-9649fae51758" elementFormDefault="qualified">
    <xsd:import namespace="http://schemas.microsoft.com/office/2006/documentManagement/types"/>
    <xsd:import namespace="http://schemas.microsoft.com/office/infopath/2007/PartnerControls"/>
    <xsd:element name="SharedWithUsers" ma:index="12"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EBE64C2-FE44-414A-8758-4263CB7B38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ece4dd-7b13-4e90-937f-6a4f542917e9"/>
    <ds:schemaRef ds:uri="9df8b430-418c-40b0-9a36-9649fae517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5753185-51D2-476C-B043-8E132820F262}">
  <ds:schemaRefs>
    <ds:schemaRef ds:uri="http://purl.org/dc/terms/"/>
    <ds:schemaRef ds:uri="ee4dc088-2c9b-421e-9ff4-f832bf6d2987"/>
    <ds:schemaRef ds:uri="http://schemas.microsoft.com/office/2006/documentManagement/types"/>
    <ds:schemaRef ds:uri="http://schemas.microsoft.com/office/infopath/2007/PartnerControls"/>
    <ds:schemaRef ds:uri="http://purl.org/dc/elements/1.1/"/>
    <ds:schemaRef ds:uri="http://purl.org/dc/dcmitype/"/>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9DCFF939-C955-4EC3-9B1E-0D036AEA6F2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5; Sunnfjord PowerPoint – blå</Template>
  <TotalTime>634</TotalTime>
  <Words>1747</Words>
  <Application>Microsoft Office PowerPoint</Application>
  <PresentationFormat>Breiskjerm</PresentationFormat>
  <Paragraphs>210</Paragraphs>
  <Slides>42</Slides>
  <Notes>0</Notes>
  <HiddenSlides>0</HiddenSlides>
  <MMClips>0</MMClips>
  <ScaleCrop>false</ScaleCrop>
  <HeadingPairs>
    <vt:vector size="4" baseType="variant">
      <vt:variant>
        <vt:lpstr>Tema</vt:lpstr>
      </vt:variant>
      <vt:variant>
        <vt:i4>1</vt:i4>
      </vt:variant>
      <vt:variant>
        <vt:lpstr>Lysbilettitlar</vt:lpstr>
      </vt:variant>
      <vt:variant>
        <vt:i4>42</vt:i4>
      </vt:variant>
    </vt:vector>
  </HeadingPairs>
  <TitlesOfParts>
    <vt:vector size="43" baseType="lpstr">
      <vt:lpstr>Office-tema</vt:lpstr>
      <vt:lpstr>Økonomisk berekraftig Sunnfjord kommune</vt:lpstr>
      <vt:lpstr>Norge mot 2060</vt:lpstr>
      <vt:lpstr>Norge mot 2060 </vt:lpstr>
      <vt:lpstr>Norge mot 2060 – kamp om arbeidskraft</vt:lpstr>
      <vt:lpstr>Norge mot 2060 – behov for omstilling</vt:lpstr>
      <vt:lpstr>Norge mot 2060 – behov for omstilling</vt:lpstr>
      <vt:lpstr>Norge mot 2060 – behov for omstilling</vt:lpstr>
      <vt:lpstr>Norge mot 2060 – framleis god fordeling</vt:lpstr>
      <vt:lpstr>Norge mot 2060 – framleis god fordeling</vt:lpstr>
      <vt:lpstr>Norge mot 2060 – framleis god fordeling</vt:lpstr>
      <vt:lpstr>Sunnfjord kommune mot 2050</vt:lpstr>
      <vt:lpstr>Sunnfjord mot 2050</vt:lpstr>
      <vt:lpstr>Sunnfjord mot 2050 - demografi</vt:lpstr>
      <vt:lpstr>Sunnfjord mot 2050 - demografi</vt:lpstr>
      <vt:lpstr>Sunnfjord mot 2050 - økonomi</vt:lpstr>
      <vt:lpstr>Sunnfjord mot 2050 - økonomi</vt:lpstr>
      <vt:lpstr>Sunnfjord mot 2050 - økonomi</vt:lpstr>
      <vt:lpstr>Sunnfjord mot 2050 - arbeidskraft </vt:lpstr>
      <vt:lpstr>Sunnfjord mot 2050 - arbeidskraft</vt:lpstr>
      <vt:lpstr>Berekraftig Sunnfjord kommune 2032</vt:lpstr>
      <vt:lpstr>Berekraftig Sunnfjord kommune 2032</vt:lpstr>
      <vt:lpstr>Innsparing</vt:lpstr>
      <vt:lpstr>Innsparingar må framskundast</vt:lpstr>
      <vt:lpstr>Vi prioriterer økonomiske omstilling og deretter organisatorisk omstilling</vt:lpstr>
      <vt:lpstr>Kva kunnskap har vi i det vidare arbeidet?</vt:lpstr>
      <vt:lpstr>Tiltak for nedbemanning  </vt:lpstr>
      <vt:lpstr>Framdrift</vt:lpstr>
      <vt:lpstr>Organisering av arbeidet</vt:lpstr>
      <vt:lpstr>Nokre perspektiv</vt:lpstr>
      <vt:lpstr>Sunnfjord har eit godt utgangspunkt</vt:lpstr>
      <vt:lpstr>Mål om innsparing i kontekst</vt:lpstr>
      <vt:lpstr>Kommunekommisjon 2025</vt:lpstr>
      <vt:lpstr>PowerPoint-presentasjon</vt:lpstr>
      <vt:lpstr>PowerPoint-presentasjon</vt:lpstr>
      <vt:lpstr>Endringsleiing – råd til prosess</vt:lpstr>
      <vt:lpstr>Endringsleiing – fem ynskje til leiarar </vt:lpstr>
      <vt:lpstr>Omorganisering</vt:lpstr>
      <vt:lpstr>PowerPoint-presentasjon</vt:lpstr>
      <vt:lpstr>PowerPoint-presentasjon</vt:lpstr>
      <vt:lpstr>PowerPoint-presentasjon</vt:lpstr>
      <vt:lpstr>PowerPoint-presentasjon</vt:lpstr>
      <vt:lpstr>PowerPoint-presentasjon</vt:lpstr>
    </vt:vector>
  </TitlesOfParts>
  <Company>SYSIKT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Lise Mari Haugen</dc:creator>
  <cp:lastModifiedBy>Lise Mari Haugen</cp:lastModifiedBy>
  <cp:revision>6</cp:revision>
  <dcterms:created xsi:type="dcterms:W3CDTF">2025-09-14T10:33:36Z</dcterms:created>
  <dcterms:modified xsi:type="dcterms:W3CDTF">2025-09-23T09:36:37Z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0x01010016222512D5EF574384163A81369E6164</vt:lpwstr>
  </property>
</Properties>
</file>