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74" r:id="rId6"/>
    <p:sldId id="275" r:id="rId7"/>
    <p:sldId id="277" r:id="rId8"/>
    <p:sldId id="308" r:id="rId9"/>
    <p:sldId id="307" r:id="rId10"/>
    <p:sldId id="302" r:id="rId11"/>
    <p:sldId id="303" r:id="rId12"/>
    <p:sldId id="304" r:id="rId13"/>
    <p:sldId id="305" r:id="rId14"/>
    <p:sldId id="306" r:id="rId15"/>
    <p:sldId id="267" r:id="rId16"/>
    <p:sldId id="309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20104100" cy="11309350"/>
  <p:defaultTextStyle>
    <a:defPPr>
      <a:defRPr lang="nb-NO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7"/>
  </p:normalViewPr>
  <p:slideViewPr>
    <p:cSldViewPr>
      <p:cViewPr varScale="1">
        <p:scale>
          <a:sx n="90" d="100"/>
          <a:sy n="90" d="100"/>
        </p:scale>
        <p:origin x="480" y="78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09AB9A63-BC1F-D94F-805A-07F91416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97" y="4778955"/>
            <a:ext cx="9032403" cy="485197"/>
          </a:xfrm>
        </p:spPr>
        <p:txBody>
          <a:bodyPr lIns="0" tIns="0" rIns="0" bIns="0"/>
          <a:lstStyle>
            <a:lvl1pPr>
              <a:defRPr sz="3153" b="0" i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401621D3-FBB1-9E40-9450-A823FACDD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397" y="5361798"/>
            <a:ext cx="9032403" cy="277002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18AC72E-C465-8C4E-8C05-417D39E40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00"/>
            <a:ext cx="12192000" cy="36449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5E7E7F1-0A66-804D-9CE2-5F93775CE7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4130386"/>
            <a:ext cx="1752600" cy="5178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6991"/>
            <a:ext cx="127080" cy="6730544"/>
          </a:xfrm>
          <a:custGeom>
            <a:avLst/>
            <a:gdLst/>
            <a:ahLst/>
            <a:cxnLst/>
            <a:rect l="l" t="t" r="r" b="b"/>
            <a:pathLst>
              <a:path w="209550" h="11099165">
                <a:moveTo>
                  <a:pt x="0" y="11099138"/>
                </a:moveTo>
                <a:lnTo>
                  <a:pt x="209417" y="11099138"/>
                </a:lnTo>
                <a:lnTo>
                  <a:pt x="209417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solidFill>
            <a:srgbClr val="00554D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17" name="bk object 17"/>
          <p:cNvSpPr/>
          <p:nvPr/>
        </p:nvSpPr>
        <p:spPr>
          <a:xfrm>
            <a:off x="0" y="5557809"/>
            <a:ext cx="1248082" cy="1299978"/>
          </a:xfrm>
          <a:custGeom>
            <a:avLst/>
            <a:gdLst/>
            <a:ahLst/>
            <a:cxnLst/>
            <a:rect l="l" t="t" r="r" b="b"/>
            <a:pathLst>
              <a:path w="2058035" h="2143759">
                <a:moveTo>
                  <a:pt x="0" y="0"/>
                </a:moveTo>
                <a:lnTo>
                  <a:pt x="0" y="2143316"/>
                </a:lnTo>
                <a:lnTo>
                  <a:pt x="1919899" y="2143316"/>
                </a:lnTo>
                <a:lnTo>
                  <a:pt x="2058000" y="20013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2819400"/>
            <a:ext cx="9032403" cy="507831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018E4D7-022F-D94D-AF42-E48B6C8CF87A}"/>
              </a:ext>
            </a:extLst>
          </p:cNvPr>
          <p:cNvSpPr/>
          <p:nvPr userDrawn="1"/>
        </p:nvSpPr>
        <p:spPr>
          <a:xfrm>
            <a:off x="0" y="0"/>
            <a:ext cx="12192000" cy="126739"/>
          </a:xfrm>
          <a:prstGeom prst="rect">
            <a:avLst/>
          </a:prstGeom>
          <a:solidFill>
            <a:srgbClr val="00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13F599D-3F63-334D-ADAF-89D428A04974}"/>
              </a:ext>
            </a:extLst>
          </p:cNvPr>
          <p:cNvSpPr/>
          <p:nvPr userDrawn="1"/>
        </p:nvSpPr>
        <p:spPr>
          <a:xfrm rot="5400000">
            <a:off x="8728408" y="3394409"/>
            <a:ext cx="6794631" cy="132552"/>
          </a:xfrm>
          <a:prstGeom prst="rect">
            <a:avLst/>
          </a:prstGeom>
          <a:solidFill>
            <a:srgbClr val="00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C7CFDB-A406-B246-869A-8CBA57FE0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035"/>
            <a:ext cx="12192000" cy="1905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B52A58A-3BF7-2D46-87BD-311BCAAB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205832"/>
            <a:ext cx="1101600" cy="48622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1E617E7-60D2-2C46-B2B1-659211041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3429000"/>
            <a:ext cx="9031288" cy="5334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D1297F-CF32-3A4D-B73E-9C2CDB10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0C6A5A-EAE8-4341-935F-8EA3E4FCCEA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0" y="2196000"/>
            <a:ext cx="4320000" cy="35726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4C7FF-79DE-BC4D-B7C0-1EAFF4B5C3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0799" y="2196000"/>
            <a:ext cx="4320000" cy="35726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289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D1297F-CF32-3A4D-B73E-9C2CDB10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0C6A5A-EAE8-4341-935F-8EA3E4FCCEA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0" y="2447103"/>
            <a:ext cx="4320000" cy="34964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4C7FF-79DE-BC4D-B7C0-1EAFF4B5C3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6403" y="2447103"/>
            <a:ext cx="4320000" cy="3496497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7A5795-3629-DC47-AB11-DE0D5427B0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000" y="1961103"/>
            <a:ext cx="4320000" cy="381000"/>
          </a:xfrm>
        </p:spPr>
        <p:txBody>
          <a:bodyPr>
            <a:noAutofit/>
          </a:bodyPr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42E9F78C-331D-B54A-8E3F-1D8423E15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6403" y="1961103"/>
            <a:ext cx="4320000" cy="381000"/>
          </a:xfrm>
        </p:spPr>
        <p:txBody>
          <a:bodyPr>
            <a:noAutofit/>
          </a:bodyPr>
          <a:lstStyle>
            <a:lvl1pPr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88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6403" y="2196000"/>
            <a:ext cx="4320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6805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680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D2145B8-9A4E-7C4C-8C63-8DA7BDE89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2196000"/>
            <a:ext cx="4320000" cy="3823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D2145B8-9A4E-7C4C-8C63-8DA7BDE89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4" y="2196000"/>
            <a:ext cx="6462395" cy="3823800"/>
          </a:xfrm>
        </p:spPr>
        <p:txBody>
          <a:bodyPr numCol="1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834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4000" y="1044000"/>
            <a:ext cx="9032403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D9E8F1-DDEF-1044-A85E-16260EB5D54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1" y="2196000"/>
            <a:ext cx="9032402" cy="3823800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51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D9E8F1-DDEF-1044-A85E-16260EB5D54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0" y="0"/>
            <a:ext cx="12192000" cy="6858000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0138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9799" y="1981200"/>
            <a:ext cx="903240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E21E69-31C8-3D4D-B99A-33B1C2AF794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205832"/>
            <a:ext cx="1101600" cy="48622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1F81ABB-1EBA-784F-A17B-2E4386B3CF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0"/>
            <a:ext cx="12192000" cy="190500"/>
          </a:xfrm>
          <a:prstGeom prst="rect">
            <a:avLst/>
          </a:prstGeom>
        </p:spPr>
      </p:pic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3C85056-475C-CA4E-B9BA-5C2E88711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799" y="2971800"/>
            <a:ext cx="9032403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3" r:id="rId5"/>
    <p:sldLayoutId id="2147483670" r:id="rId6"/>
    <p:sldLayoutId id="2147483668" r:id="rId7"/>
    <p:sldLayoutId id="2147483669" r:id="rId8"/>
    <p:sldLayoutId id="2147483665" r:id="rId9"/>
  </p:sldLayoutIdLst>
  <p:txStyles>
    <p:titleStyle>
      <a:lvl1pPr eaLnBrk="1" hangingPunct="1">
        <a:defRPr sz="2400">
          <a:latin typeface="+mj-lt"/>
          <a:ea typeface="+mj-ea"/>
          <a:cs typeface="+mj-cs"/>
        </a:defRPr>
      </a:lvl1pPr>
    </p:titleStyle>
    <p:bodyStyle>
      <a:lvl1pPr marL="0" eaLnBrk="1" hangingPunct="1">
        <a:defRPr sz="1600"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D34837-4F5D-D942-A2E9-7FCFB584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 til FAU- møte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9ECF37-4152-4543-8CBF-3231678E9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596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84EBE9-257A-ADB1-8C55-40B18C12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764705"/>
            <a:ext cx="9032403" cy="507831"/>
          </a:xfrm>
        </p:spPr>
        <p:txBody>
          <a:bodyPr/>
          <a:lstStyle/>
          <a:p>
            <a:r>
              <a:rPr lang="nb-NO" dirty="0"/>
              <a:t>Nasjonale prøver 9. trinn, lesing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033BC5-B93C-A6E5-8F90-1106A8F97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1412776"/>
            <a:ext cx="9031288" cy="4464496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72F4914-60FF-29C0-C245-CFA262BF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269961"/>
            <a:ext cx="10297144" cy="31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1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3C2B77-5DF4-AE25-F9E4-7E26155C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620689"/>
            <a:ext cx="9032403" cy="507831"/>
          </a:xfrm>
        </p:spPr>
        <p:txBody>
          <a:bodyPr/>
          <a:lstStyle/>
          <a:p>
            <a:r>
              <a:rPr lang="nb-NO" dirty="0"/>
              <a:t>Nasjonale prøver 9. trinn, rekning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835650-2877-90BA-057B-D6C9C09C6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1340768"/>
            <a:ext cx="9031288" cy="4248472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468415B-31DA-C6D6-E3E9-84EC3FAC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700808"/>
            <a:ext cx="10776520" cy="31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2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76E3EE-DC4D-A647-A0E9-AB2F85AA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trygt og godt </a:t>
            </a:r>
            <a:r>
              <a:rPr lang="nb-NO" dirty="0" err="1"/>
              <a:t>skulemiljø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2BEE4E-2605-064D-9AF4-23AAEB0F359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b-NO" dirty="0"/>
              <a:t>Denne planen blir revidert </a:t>
            </a:r>
            <a:r>
              <a:rPr lang="nb-NO" dirty="0" err="1"/>
              <a:t>annakvart</a:t>
            </a:r>
            <a:r>
              <a:rPr lang="nb-NO" dirty="0"/>
              <a:t> år: </a:t>
            </a:r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Kollegiet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FAU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Elevrådet 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dirty="0"/>
              <a:t>Utfordringa er det som skjer på SOME </a:t>
            </a:r>
            <a:r>
              <a:rPr lang="nb-NO" dirty="0" err="1"/>
              <a:t>utanfor</a:t>
            </a:r>
            <a:r>
              <a:rPr lang="nb-NO" dirty="0"/>
              <a:t> </a:t>
            </a:r>
            <a:r>
              <a:rPr lang="nb-NO" dirty="0" err="1"/>
              <a:t>skuletid</a:t>
            </a:r>
            <a:r>
              <a:rPr lang="nb-NO" dirty="0"/>
              <a:t>. 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2A641-DAC5-3946-B0DD-F2A272F52B8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88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3EFF5C-260E-4A29-8C3E-2250E44D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28B0F7-3318-4F41-B526-7E46B6F19F6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n-NO" dirty="0"/>
              <a:t>Saker frå foreldra: </a:t>
            </a:r>
          </a:p>
          <a:p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/>
              <a:t>Trygg skuleveg i Liavegen.</a:t>
            </a:r>
          </a:p>
          <a:p>
            <a:pPr marL="285750" indent="-285750">
              <a:buFontTx/>
              <a:buChar char="-"/>
            </a:pPr>
            <a:r>
              <a:rPr lang="nn-NO" dirty="0"/>
              <a:t>Det </a:t>
            </a:r>
            <a:r>
              <a:rPr lang="nn-NO" dirty="0" err="1"/>
              <a:t>mangler</a:t>
            </a:r>
            <a:r>
              <a:rPr lang="nn-NO" dirty="0"/>
              <a:t> lys.</a:t>
            </a:r>
          </a:p>
          <a:p>
            <a:endParaRPr lang="nn-NO" dirty="0"/>
          </a:p>
          <a:p>
            <a:r>
              <a:rPr lang="nn-NO" dirty="0"/>
              <a:t>FAU-leiar har snakka med Mariann Svingen. </a:t>
            </a:r>
          </a:p>
          <a:p>
            <a:r>
              <a:rPr lang="nn-NO" dirty="0"/>
              <a:t>Foreldre tek kontakt med kommunen om dei ser at det </a:t>
            </a:r>
            <a:r>
              <a:rPr lang="nn-NO" dirty="0" err="1"/>
              <a:t>mangler</a:t>
            </a:r>
            <a:r>
              <a:rPr lang="nn-NO" dirty="0"/>
              <a:t> lys. </a:t>
            </a:r>
          </a:p>
          <a:p>
            <a:endParaRPr lang="nn-NO" dirty="0"/>
          </a:p>
          <a:p>
            <a:r>
              <a:rPr lang="nn-NO" dirty="0"/>
              <a:t>Vegen skal vere klar i mars/ april.</a:t>
            </a:r>
          </a:p>
          <a:p>
            <a:endParaRPr lang="nn-NO"/>
          </a:p>
          <a:p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CB7699-B6CC-4962-92DA-46F217AB032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117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C7CCD-BD18-6547-8235-00D63C75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5774AB-33CD-B943-8831-B08E563720E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A6E1AE2-751A-F54B-B00A-2916E6BDA1B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01EDFE3-08FB-C647-983A-DBD9A014A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FD09698-B4F3-6343-B2C3-F7DE9B980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04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A36EF1-C9D7-564D-A218-0B7504B7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9DC2C2-5F74-5B4A-A75D-C547B177CF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70EEFE7-6154-F440-B5B2-1F445C508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99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B577D-EC7A-974A-BD9D-01F8A014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3A5168-B168-7747-8A06-A109CA5F2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5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B0A22A-CE8C-C846-B9DC-206F8249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F662DC-410F-584E-A59A-D4D42A4E1E6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A771B5E-5855-124B-8002-62CA48C8F2A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68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8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B0A22A-CE8C-C846-B9DC-206F8249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620689"/>
            <a:ext cx="9032403" cy="648072"/>
          </a:xfrm>
        </p:spPr>
        <p:txBody>
          <a:bodyPr/>
          <a:lstStyle/>
          <a:p>
            <a:r>
              <a:rPr lang="nb-NO" dirty="0"/>
              <a:t>Halbrend skule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F662DC-410F-584E-A59A-D4D42A4E1E6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84001" y="1268761"/>
            <a:ext cx="9032402" cy="5112567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Informasjon om smått og stort.</a:t>
            </a:r>
          </a:p>
          <a:p>
            <a:endParaRPr lang="nb-NO" dirty="0"/>
          </a:p>
          <a:p>
            <a:r>
              <a:rPr lang="nb-NO" dirty="0"/>
              <a:t>Det var </a:t>
            </a:r>
            <a:r>
              <a:rPr lang="nb-NO" dirty="0" err="1"/>
              <a:t>ein</a:t>
            </a:r>
            <a:r>
              <a:rPr lang="nb-NO" dirty="0"/>
              <a:t> fin haust: </a:t>
            </a:r>
          </a:p>
          <a:p>
            <a:endParaRPr lang="nb-NO" dirty="0"/>
          </a:p>
          <a:p>
            <a:r>
              <a:rPr lang="nb-NO" dirty="0"/>
              <a:t>	- Lite tull i friminutt ( </a:t>
            </a:r>
            <a:r>
              <a:rPr lang="nb-NO" dirty="0" err="1"/>
              <a:t>Mykje</a:t>
            </a:r>
            <a:r>
              <a:rPr lang="nb-NO" dirty="0"/>
              <a:t> takka </a:t>
            </a:r>
            <a:r>
              <a:rPr lang="nb-NO" dirty="0" err="1"/>
              <a:t>veret</a:t>
            </a:r>
            <a:r>
              <a:rPr lang="nb-NO" dirty="0"/>
              <a:t>) </a:t>
            </a:r>
          </a:p>
          <a:p>
            <a:endParaRPr lang="nb-NO" dirty="0"/>
          </a:p>
          <a:p>
            <a:r>
              <a:rPr lang="nb-NO" dirty="0"/>
              <a:t>	- Det har </a:t>
            </a:r>
            <a:r>
              <a:rPr lang="nb-NO" dirty="0" err="1"/>
              <a:t>vore</a:t>
            </a:r>
            <a:r>
              <a:rPr lang="nb-NO" dirty="0"/>
              <a:t> god stemning blant </a:t>
            </a:r>
            <a:r>
              <a:rPr lang="nb-NO" dirty="0" err="1"/>
              <a:t>elevane</a:t>
            </a:r>
            <a:r>
              <a:rPr lang="nb-NO" dirty="0"/>
              <a:t>; </a:t>
            </a:r>
          </a:p>
          <a:p>
            <a:endParaRPr lang="nb-NO" dirty="0"/>
          </a:p>
          <a:p>
            <a:r>
              <a:rPr lang="nb-NO" dirty="0"/>
              <a:t>		- </a:t>
            </a:r>
            <a:r>
              <a:rPr lang="nb-NO" dirty="0" err="1"/>
              <a:t>Temaveka</a:t>
            </a:r>
            <a:r>
              <a:rPr lang="nb-NO" dirty="0"/>
              <a:t> var populær; arrangert av </a:t>
            </a:r>
            <a:r>
              <a:rPr lang="nb-NO" dirty="0" err="1"/>
              <a:t>elevmentorane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		- Sjakkturneringa er populær</a:t>
            </a:r>
          </a:p>
          <a:p>
            <a:endParaRPr lang="nb-NO" dirty="0"/>
          </a:p>
          <a:p>
            <a:r>
              <a:rPr lang="nb-NO" dirty="0"/>
              <a:t>		- </a:t>
            </a:r>
            <a:r>
              <a:rPr lang="nb-NO" dirty="0" err="1"/>
              <a:t>Julepynte</a:t>
            </a:r>
            <a:r>
              <a:rPr lang="nb-NO" dirty="0"/>
              <a:t> klasserom</a:t>
            </a:r>
          </a:p>
          <a:p>
            <a:endParaRPr lang="nb-NO" dirty="0"/>
          </a:p>
          <a:p>
            <a:r>
              <a:rPr lang="nb-NO" dirty="0"/>
              <a:t>	- Veldig kjekt juleball. </a:t>
            </a:r>
            <a:r>
              <a:rPr lang="nb-NO" dirty="0" err="1"/>
              <a:t>Elevane</a:t>
            </a:r>
            <a:r>
              <a:rPr lang="nb-NO" dirty="0"/>
              <a:t> oppførte seg eksemplarisk</a:t>
            </a:r>
          </a:p>
          <a:p>
            <a:endParaRPr lang="nb-NO" dirty="0"/>
          </a:p>
          <a:p>
            <a:r>
              <a:rPr lang="nb-NO" dirty="0"/>
              <a:t>	- Veldig bra PSM- framsyning av 7. trinnet </a:t>
            </a:r>
          </a:p>
          <a:p>
            <a:endParaRPr lang="nb-NO" dirty="0"/>
          </a:p>
          <a:p>
            <a:r>
              <a:rPr lang="nb-NO" dirty="0"/>
              <a:t>	- 9. trinnet skal ha PSM-framsyning 19. januar. </a:t>
            </a:r>
          </a:p>
          <a:p>
            <a:endParaRPr lang="nb-NO" dirty="0"/>
          </a:p>
          <a:p>
            <a:r>
              <a:rPr lang="nb-NO" dirty="0"/>
              <a:t>	- 7. trinnet skal snart ha nyttårsball.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	</a:t>
            </a:r>
          </a:p>
          <a:p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3570A3-5875-4809-9CC9-619088A2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980728"/>
            <a:ext cx="2346801" cy="25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7D6E19-FCD4-42E2-BC5C-E667858F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764705"/>
            <a:ext cx="9032403" cy="507831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CFE414-16C8-417D-89AB-46C19899E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1412776"/>
            <a:ext cx="9031288" cy="4392488"/>
          </a:xfrm>
        </p:spPr>
        <p:txBody>
          <a:bodyPr>
            <a:normAutofit/>
          </a:bodyPr>
          <a:lstStyle/>
          <a:p>
            <a:pPr lvl="1"/>
            <a:endParaRPr lang="nn-NO" sz="2000" dirty="0"/>
          </a:p>
          <a:p>
            <a:endParaRPr lang="nn-NO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/>
                </a:solidFill>
              </a:rPr>
              <a:t>Innkjøp av engelskbøker på 8. </a:t>
            </a:r>
            <a:r>
              <a:rPr lang="nb-NO">
                <a:solidFill>
                  <a:schemeClr val="tx1"/>
                </a:solidFill>
              </a:rPr>
              <a:t>+ 9</a:t>
            </a:r>
            <a:r>
              <a:rPr lang="nb-NO" dirty="0">
                <a:solidFill>
                  <a:schemeClr val="tx1"/>
                </a:solidFill>
              </a:rPr>
              <a:t>. trinn.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tx1"/>
                </a:solidFill>
              </a:rPr>
              <a:t>Innkjøp av mattebøker på 7. trinn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tx1"/>
                </a:solidFill>
              </a:rPr>
              <a:t>Alle har tilgang til</a:t>
            </a:r>
          </a:p>
          <a:p>
            <a:pPr marL="562996" lvl="1" indent="-285750">
              <a:buFontTx/>
              <a:buChar char="-"/>
            </a:pPr>
            <a:r>
              <a:rPr lang="nb-NO" dirty="0"/>
              <a:t>Elevkanalen</a:t>
            </a:r>
          </a:p>
          <a:p>
            <a:pPr marL="562996" lvl="1" indent="-285750">
              <a:buFontTx/>
              <a:buChar char="-"/>
            </a:pPr>
            <a:r>
              <a:rPr lang="nb-NO" dirty="0" err="1"/>
              <a:t>LearnLab</a:t>
            </a:r>
            <a:endParaRPr lang="nb-NO" dirty="0"/>
          </a:p>
          <a:p>
            <a:pPr marL="562996" lvl="1" indent="-285750">
              <a:buFontTx/>
              <a:buChar char="-"/>
            </a:pPr>
            <a:r>
              <a:rPr lang="nb-NO" dirty="0"/>
              <a:t>På ungdomstrinnet har alle tilgang til Campus. </a:t>
            </a:r>
          </a:p>
          <a:p>
            <a:pPr marL="562996" lvl="1" indent="-285750">
              <a:buFontTx/>
              <a:buChar char="-"/>
            </a:pPr>
            <a:endParaRPr lang="nb-NO" dirty="0"/>
          </a:p>
          <a:p>
            <a:pPr lvl="1"/>
            <a:r>
              <a:rPr lang="nb-NO" dirty="0"/>
              <a:t>Det er </a:t>
            </a:r>
            <a:r>
              <a:rPr lang="nb-NO" dirty="0" err="1"/>
              <a:t>eit</a:t>
            </a:r>
            <a:r>
              <a:rPr lang="nb-NO" dirty="0"/>
              <a:t> sårbart system når </a:t>
            </a:r>
            <a:r>
              <a:rPr lang="nb-NO" dirty="0" err="1"/>
              <a:t>mykje</a:t>
            </a:r>
            <a:r>
              <a:rPr lang="nb-NO" dirty="0"/>
              <a:t> skal </a:t>
            </a:r>
            <a:r>
              <a:rPr lang="nb-NO" dirty="0" err="1"/>
              <a:t>vere</a:t>
            </a:r>
            <a:r>
              <a:rPr lang="nb-NO" dirty="0"/>
              <a:t> digitalt; opplever at nettet går ned, serveren hjå forlaget slår ut osv. </a:t>
            </a:r>
          </a:p>
          <a:p>
            <a:pPr marL="562996" lvl="1" indent="-285750">
              <a:buFontTx/>
              <a:buChar char="-"/>
            </a:pPr>
            <a:endParaRPr lang="nb-NO" dirty="0"/>
          </a:p>
          <a:p>
            <a:endParaRPr lang="nn-NO" dirty="0"/>
          </a:p>
          <a:p>
            <a:endParaRPr lang="nn-NO" dirty="0"/>
          </a:p>
          <a:p>
            <a:pPr marL="285750" indent="-285750">
              <a:buFontTx/>
              <a:buChar char="-"/>
            </a:pPr>
            <a:endParaRPr lang="nn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E1286D-2EFE-5640-A5F0-60F02D7A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448" y="548680"/>
            <a:ext cx="1652627" cy="18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A9F2EC-4146-4CD6-8960-AB4F6AF2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692697"/>
            <a:ext cx="9032403" cy="507831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63F609-F720-4C23-AA2A-9B3D1D5E0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115" y="1200528"/>
            <a:ext cx="9031288" cy="4604736"/>
          </a:xfrm>
        </p:spPr>
        <p:txBody>
          <a:bodyPr>
            <a:normAutofit/>
          </a:bodyPr>
          <a:lstStyle/>
          <a:p>
            <a:endParaRPr lang="nn-NO" sz="1800" dirty="0"/>
          </a:p>
          <a:p>
            <a:pPr marL="285750" indent="-285750">
              <a:buFontTx/>
              <a:buChar char="-"/>
            </a:pPr>
            <a:endParaRPr lang="nn-NO" dirty="0"/>
          </a:p>
          <a:p>
            <a:r>
              <a:rPr lang="nn-NO" dirty="0"/>
              <a:t>Planlegging av neste år: </a:t>
            </a:r>
          </a:p>
          <a:p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/>
              <a:t>Snart får vi vite timar til å drive skule for. Budsjettet skal ned med 3 mill. dette året. </a:t>
            </a:r>
          </a:p>
          <a:p>
            <a:pPr marL="285750" indent="-285750">
              <a:buFontTx/>
              <a:buChar char="-"/>
            </a:pPr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/>
              <a:t>Blir spennande om vi får kvalifiserte lærarar; det er utfordrande å få kvalifiserte lærarar i alle fag. Særleg utfordrande i: </a:t>
            </a:r>
          </a:p>
          <a:p>
            <a:pPr marL="285750" indent="-285750">
              <a:buFontTx/>
              <a:buChar char="-"/>
            </a:pPr>
            <a:endParaRPr lang="nn-NO" dirty="0"/>
          </a:p>
          <a:p>
            <a:pPr marL="562996" lvl="1" indent="-285750">
              <a:buFontTx/>
              <a:buChar char="-"/>
            </a:pPr>
            <a:r>
              <a:rPr lang="nn-NO" dirty="0"/>
              <a:t>Norsk, engelsk og spes. </a:t>
            </a:r>
            <a:r>
              <a:rPr lang="nn-NO" dirty="0" err="1"/>
              <a:t>Ped</a:t>
            </a:r>
            <a:r>
              <a:rPr lang="nn-NO" dirty="0"/>
              <a:t>. </a:t>
            </a:r>
          </a:p>
          <a:p>
            <a:pPr marL="562996" lvl="1" indent="-285750">
              <a:buFontTx/>
              <a:buChar char="-"/>
            </a:pPr>
            <a:endParaRPr lang="nn-NO" dirty="0"/>
          </a:p>
          <a:p>
            <a:pPr marL="562996" lvl="1" indent="-285750">
              <a:buFontTx/>
              <a:buChar char="-"/>
            </a:pPr>
            <a:r>
              <a:rPr lang="nn-NO" dirty="0"/>
              <a:t>Kommunen treng: </a:t>
            </a:r>
          </a:p>
          <a:p>
            <a:pPr marL="840242" lvl="2" indent="-285750">
              <a:buFontTx/>
              <a:buChar char="-"/>
            </a:pPr>
            <a:r>
              <a:rPr lang="nn-NO" dirty="0"/>
              <a:t>Logoped</a:t>
            </a:r>
          </a:p>
          <a:p>
            <a:pPr marL="840242" lvl="2" indent="-285750">
              <a:buFontTx/>
              <a:buChar char="-"/>
            </a:pPr>
            <a:r>
              <a:rPr lang="nn-NO" dirty="0" err="1"/>
              <a:t>Synspedagog</a:t>
            </a:r>
            <a:endParaRPr lang="nn-NO" dirty="0"/>
          </a:p>
          <a:p>
            <a:pPr marL="840242" lvl="2" indent="-285750">
              <a:buFontTx/>
              <a:buChar char="-"/>
            </a:pPr>
            <a:r>
              <a:rPr lang="nn-NO" dirty="0" err="1"/>
              <a:t>Hørselspedagog</a:t>
            </a:r>
            <a:r>
              <a:rPr lang="nn-NO" dirty="0"/>
              <a:t>.</a:t>
            </a:r>
          </a:p>
          <a:p>
            <a:pPr marL="840242" lvl="2" indent="-285750">
              <a:buFontTx/>
              <a:buChar char="-"/>
            </a:pPr>
            <a:r>
              <a:rPr lang="nn-NO" dirty="0"/>
              <a:t>Rettleiingsteam i utagerande </a:t>
            </a:r>
            <a:r>
              <a:rPr lang="nn-NO" dirty="0" err="1"/>
              <a:t>adferd</a:t>
            </a:r>
            <a:r>
              <a:rPr lang="nn-NO" dirty="0"/>
              <a:t>.</a:t>
            </a:r>
          </a:p>
          <a:p>
            <a:pPr marL="840242" lvl="2" indent="-285750">
              <a:buFontTx/>
              <a:buChar char="-"/>
            </a:pPr>
            <a:r>
              <a:rPr lang="nn-NO" dirty="0"/>
              <a:t>Rettleiingsteam for alvorleg skulefråvær. </a:t>
            </a:r>
          </a:p>
          <a:p>
            <a:pPr marL="840242" lvl="2" indent="-285750">
              <a:buFontTx/>
              <a:buChar char="-"/>
            </a:pPr>
            <a:endParaRPr lang="nn-NO" dirty="0"/>
          </a:p>
          <a:p>
            <a:pPr marL="840242" lvl="2" indent="-285750">
              <a:buFontTx/>
              <a:buChar char="-"/>
            </a:pPr>
            <a:endParaRPr lang="nn-NO" dirty="0"/>
          </a:p>
          <a:p>
            <a:pPr marL="285750" indent="-285750">
              <a:buFontTx/>
              <a:buChar char="-"/>
            </a:pPr>
            <a:endParaRPr lang="nn-NO" dirty="0"/>
          </a:p>
          <a:p>
            <a:pPr marL="285750" indent="-285750">
              <a:buFontTx/>
              <a:buChar char="-"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8480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5F969E-CB83-5046-CE48-55B644F3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908721"/>
            <a:ext cx="9032403" cy="720080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151542-FAAC-C82A-4F49-179EEE177F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4325" y="2060848"/>
            <a:ext cx="9031288" cy="367240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 err="1"/>
              <a:t>Adm</a:t>
            </a:r>
            <a:r>
              <a:rPr lang="nn-NO" dirty="0"/>
              <a:t>. Ressursen er for liten. Vi står heilt i spagat med alle </a:t>
            </a:r>
            <a:r>
              <a:rPr lang="nn-NO" dirty="0" err="1"/>
              <a:t>opgåvene</a:t>
            </a:r>
            <a:r>
              <a:rPr lang="nn-NO" dirty="0"/>
              <a:t> som blir pålagt</a:t>
            </a:r>
          </a:p>
          <a:p>
            <a:pPr marL="285750" indent="-285750">
              <a:buFontTx/>
              <a:buChar char="-"/>
            </a:pPr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 err="1"/>
              <a:t>Statsforvalter</a:t>
            </a:r>
            <a:r>
              <a:rPr lang="nn-NO" dirty="0"/>
              <a:t> seier: </a:t>
            </a:r>
          </a:p>
          <a:p>
            <a:pPr marL="840242" lvl="2" indent="-285750">
              <a:buFontTx/>
              <a:buChar char="-"/>
            </a:pPr>
            <a:r>
              <a:rPr lang="nn-NO" dirty="0"/>
              <a:t>Fått større ansvar for å følgje eleven opp OGSÅ utanfor skuletid</a:t>
            </a:r>
          </a:p>
          <a:p>
            <a:pPr marL="840242" lvl="2" indent="-285750">
              <a:buFontTx/>
              <a:buChar char="-"/>
            </a:pPr>
            <a:r>
              <a:rPr lang="nn-NO" dirty="0"/>
              <a:t>Fått i ansvar å kartlegge </a:t>
            </a:r>
            <a:r>
              <a:rPr lang="nn-NO" dirty="0" err="1"/>
              <a:t>famileforhold</a:t>
            </a:r>
            <a:r>
              <a:rPr lang="nn-NO" dirty="0"/>
              <a:t> og fritidsaktivitetar for sårbare elevar. </a:t>
            </a:r>
          </a:p>
          <a:p>
            <a:pPr marL="840242" lvl="2" indent="-285750">
              <a:buFontTx/>
              <a:buChar char="-"/>
            </a:pPr>
            <a:r>
              <a:rPr lang="nn-NO" dirty="0"/>
              <a:t>Det som skjer på ettermiddagstid, helg og høgtid som </a:t>
            </a:r>
            <a:r>
              <a:rPr lang="nn-NO" dirty="0" err="1"/>
              <a:t>påvirker</a:t>
            </a:r>
            <a:r>
              <a:rPr lang="nn-NO" dirty="0"/>
              <a:t> born på skulen har skulen eit ansvar for å følgje opp.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8940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DD60BE-43DB-BB3D-4CA3-3B9E1C45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332657"/>
            <a:ext cx="9032403" cy="533400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2CC2DB-167B-BE4A-28B3-970ECB3B7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115" y="1268760"/>
            <a:ext cx="9031288" cy="4320480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1B7F561-C14E-FC43-D92C-8C4048DD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351995"/>
            <a:ext cx="10421804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6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578423-996B-41EE-A9ED-700B3855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908721"/>
            <a:ext cx="9032403" cy="507831"/>
          </a:xfrm>
        </p:spPr>
        <p:txBody>
          <a:bodyPr/>
          <a:lstStyle/>
          <a:p>
            <a:r>
              <a:rPr lang="nb-NO" dirty="0"/>
              <a:t>Nasjonale prøver.  Engelsk 8. trinn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659A23-4334-4E6D-BB54-6FE1BBB8B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1416552"/>
            <a:ext cx="9031288" cy="4244696"/>
          </a:xfrm>
        </p:spPr>
        <p:txBody>
          <a:bodyPr/>
          <a:lstStyle/>
          <a:p>
            <a:endParaRPr lang="nb-NO" dirty="0"/>
          </a:p>
          <a:p>
            <a:pPr marL="285750" indent="-285750">
              <a:buFontTx/>
              <a:buChar char="-"/>
            </a:pPr>
            <a:endParaRPr lang="nn-NO" sz="1800" dirty="0"/>
          </a:p>
          <a:p>
            <a:pPr marL="285750" indent="-285750">
              <a:buFontTx/>
              <a:buChar char="-"/>
            </a:pPr>
            <a:endParaRPr lang="nn-NO" sz="1800" dirty="0"/>
          </a:p>
          <a:p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9D6110A-25E9-4247-4B73-1A3FD8D9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592049"/>
            <a:ext cx="11561225" cy="435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D9FD0E-7AE1-0C9B-7929-65CD3D1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548681"/>
            <a:ext cx="9032403" cy="507831"/>
          </a:xfrm>
        </p:spPr>
        <p:txBody>
          <a:bodyPr/>
          <a:lstStyle/>
          <a:p>
            <a:r>
              <a:rPr lang="nb-NO" dirty="0"/>
              <a:t>Matte 8. trinn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9222F8-C294-0DAD-1631-54473D124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0356" y="1412776"/>
            <a:ext cx="9031288" cy="4320480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9DFF6C9-F382-C051-B94B-E665FF13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0" y="1988840"/>
            <a:ext cx="1106064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4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35E39-9B72-F2D3-DA7D-FE8F4093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692696"/>
            <a:ext cx="9032403" cy="507831"/>
          </a:xfrm>
        </p:spPr>
        <p:txBody>
          <a:bodyPr/>
          <a:lstStyle/>
          <a:p>
            <a:r>
              <a:rPr lang="nb-NO" dirty="0"/>
              <a:t>Nasjonale prøver Lesing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BEEDD53-9392-6E1E-F7E7-AB701484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1191731"/>
            <a:ext cx="9031288" cy="4325501"/>
          </a:xfrm>
        </p:spPr>
        <p:txBody>
          <a:bodyPr/>
          <a:lstStyle/>
          <a:p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1CDFEE5-9A65-F3C7-2466-ECEAFD8A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12" y="1699563"/>
            <a:ext cx="10818204" cy="30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1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unnfjord kommune">
      <a:dk1>
        <a:srgbClr val="000000"/>
      </a:dk1>
      <a:lt1>
        <a:srgbClr val="FFFFFF"/>
      </a:lt1>
      <a:dk2>
        <a:srgbClr val="005850"/>
      </a:dk2>
      <a:lt2>
        <a:srgbClr val="6EC398"/>
      </a:lt2>
      <a:accent1>
        <a:srgbClr val="FCC19A"/>
      </a:accent1>
      <a:accent2>
        <a:srgbClr val="F0885F"/>
      </a:accent2>
      <a:accent3>
        <a:srgbClr val="75282A"/>
      </a:accent3>
      <a:accent4>
        <a:srgbClr val="009B4E"/>
      </a:accent4>
      <a:accent5>
        <a:srgbClr val="0A3255"/>
      </a:accent5>
      <a:accent6>
        <a:srgbClr val="E36B7B"/>
      </a:accent6>
      <a:hlink>
        <a:srgbClr val="0000FF"/>
      </a:hlink>
      <a:folHlink>
        <a:srgbClr val="BFDA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nfjord Power Point Mal" id="{9859B130-2D9D-4F1D-96BD-046F3FB58374}" vid="{C540C84C-D59F-4961-A0DC-85CA4298B0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2052637a22e450eb77acd919e861e59 xmlns="8611eaf5-fc73-4114-b7a1-8196c28fff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Velg et tema</TermName>
          <TermId xmlns="http://schemas.microsoft.com/office/infopath/2007/PartnerControls">bd5e4841-96b9-4784-a1d1-0752f5ee0127</TermId>
        </TermInfo>
      </Terms>
    </m2052637a22e450eb77acd919e861e59>
    <TaxCatchAll xmlns="8611eaf5-fc73-4114-b7a1-8196c28fff98">
      <Value>7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sjon - Sunnfjord" ma:contentTypeID="0x0101003424DD9A6F0BB54199F2C6A727FBF1780300DC90F65FC644B94B9A5DA280650B35FE" ma:contentTypeVersion="" ma:contentTypeDescription="" ma:contentTypeScope="" ma:versionID="f1497242c7272574b4265a6ef63c7231">
  <xsd:schema xmlns:xsd="http://www.w3.org/2001/XMLSchema" xmlns:xs="http://www.w3.org/2001/XMLSchema" xmlns:p="http://schemas.microsoft.com/office/2006/metadata/properties" xmlns:ns2="8611eaf5-fc73-4114-b7a1-8196c28fff98" targetNamespace="http://schemas.microsoft.com/office/2006/metadata/properties" ma:root="true" ma:fieldsID="4d5d2e0c396e8d219731ba2ef755e091" ns2:_="">
    <xsd:import namespace="8611eaf5-fc73-4114-b7a1-8196c28fff98"/>
    <xsd:element name="properties">
      <xsd:complexType>
        <xsd:sequence>
          <xsd:element name="documentManagement">
            <xsd:complexType>
              <xsd:all>
                <xsd:element ref="ns2:m2052637a22e450eb77acd919e861e5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1eaf5-fc73-4114-b7a1-8196c28fff98" elementFormDefault="qualified">
    <xsd:import namespace="http://schemas.microsoft.com/office/2006/documentManagement/types"/>
    <xsd:import namespace="http://schemas.microsoft.com/office/infopath/2007/PartnerControls"/>
    <xsd:element name="m2052637a22e450eb77acd919e861e59" ma:index="8" ma:taxonomy="true" ma:internalName="m2052637a22e450eb77acd919e861e59" ma:taxonomyFieldName="Tema" ma:displayName="Tema" ma:readOnly="false" ma:default="7;#Velg et tema|bd5e4841-96b9-4784-a1d1-0752f5ee0127" ma:fieldId="{62052637-a22e-450e-b77a-cd919e861e59}" ma:sspId="66d9f6b5-5ccf-4cbd-985f-a9d7ff5f507b" ma:termSetId="61723e6a-d276-49d8-827c-b48ba95d266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1b65bee-dcc4-4aba-b2c5-49f81dc822b1}" ma:internalName="TaxCatchAll" ma:showField="CatchAllData" ma:web="d2f41e4b-26a5-4f8b-8d60-a1ddfec9c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1b65bee-dcc4-4aba-b2c5-49f81dc822b1}" ma:internalName="TaxCatchAllLabel" ma:readOnly="true" ma:showField="CatchAllDataLabel" ma:web="d2f41e4b-26a5-4f8b-8d60-a1ddfec9c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D3F637-B866-45B3-BDF0-A4FFC961037E}">
  <ds:schemaRefs>
    <ds:schemaRef ds:uri="http://schemas.microsoft.com/office/2006/metadata/properties"/>
    <ds:schemaRef ds:uri="http://schemas.microsoft.com/office/infopath/2007/PartnerControls"/>
    <ds:schemaRef ds:uri="8611eaf5-fc73-4114-b7a1-8196c28fff98"/>
  </ds:schemaRefs>
</ds:datastoreItem>
</file>

<file path=customXml/itemProps2.xml><?xml version="1.0" encoding="utf-8"?>
<ds:datastoreItem xmlns:ds="http://schemas.openxmlformats.org/officeDocument/2006/customXml" ds:itemID="{A0EBB6CD-C9B3-457B-A0D6-1D9212782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1eaf5-fc73-4114-b7a1-8196c28fff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A6368D-7C17-4CF1-96F0-BDA0E0457D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341</TotalTime>
  <Words>397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Wingdings</vt:lpstr>
      <vt:lpstr>Office-tema</vt:lpstr>
      <vt:lpstr>Velkommen til FAU- møte</vt:lpstr>
      <vt:lpstr>Halbrend skule</vt:lpstr>
      <vt:lpstr>PowerPoint-presentasjon</vt:lpstr>
      <vt:lpstr>PowerPoint-presentasjon</vt:lpstr>
      <vt:lpstr>PowerPoint-presentasjon</vt:lpstr>
      <vt:lpstr>PowerPoint-presentasjon</vt:lpstr>
      <vt:lpstr>Nasjonale prøver.  Engelsk 8. trinn</vt:lpstr>
      <vt:lpstr>Matte 8. trinn</vt:lpstr>
      <vt:lpstr>Nasjonale prøver Lesing</vt:lpstr>
      <vt:lpstr>Nasjonale prøver 9. trinn, lesing</vt:lpstr>
      <vt:lpstr>Nasjonale prøver 9. trinn, rekning</vt:lpstr>
      <vt:lpstr>Plan for trygt og godt skulemiljø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Lev009</dc:creator>
  <cp:lastModifiedBy>Sølvi Irene Søgnen</cp:lastModifiedBy>
  <cp:revision>42</cp:revision>
  <dcterms:created xsi:type="dcterms:W3CDTF">2019-12-09T09:44:04Z</dcterms:created>
  <dcterms:modified xsi:type="dcterms:W3CDTF">2023-02-20T12:58:58Z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2018-12-04T00:00:00Z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2018-12-04T00:00:00Z</vt:filetime>
  </property>
  <property fmtid="{D5CDD505-2E9C-101B-9397-08002B2CF9AE}" pid="5" name="ContentTypeId">
    <vt:lpwstr>0x0101003424DD9A6F0BB54199F2C6A727FBF1780300DC90F65FC644B94B9A5DA280650B35FE</vt:lpwstr>
  </property>
  <property fmtid="{D5CDD505-2E9C-101B-9397-08002B2CF9AE}" pid="6" name="Tema">
    <vt:lpwstr>7;#Velg et tema|bd5e4841-96b9-4784-a1d1-0752f5ee0127</vt:lpwstr>
  </property>
  <property fmtid="{D5CDD505-2E9C-101B-9397-08002B2CF9AE}" pid="7" name="m2052637a22e450eb77acd919e861e59">
    <vt:lpwstr/>
  </property>
  <property fmtid="{D5CDD505-2E9C-101B-9397-08002B2CF9AE}" pid="8" name="TaxCatchAll">
    <vt:lpwstr/>
  </property>
</Properties>
</file>